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7" r:id="rId3"/>
    <p:sldId id="319" r:id="rId4"/>
    <p:sldId id="318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3" r:id="rId37"/>
    <p:sldId id="354" r:id="rId3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ED2F-F008-41A5-BC6F-4FAD7D5452D5}" type="datetimeFigureOut">
              <a:rPr lang="it-IT" smtClean="0"/>
              <a:pPr/>
              <a:t>15/06/2020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8964C-51C1-45BF-8871-FDB99E107BF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ED13-3CE6-459E-AE24-141089B395BE}" type="datetimeFigureOut">
              <a:rPr lang="it-IT" smtClean="0"/>
              <a:pPr/>
              <a:t>15/06/2020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2A214-6CA7-407E-894E-D1C972D3EC2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2A214-6CA7-407E-894E-D1C972D3EC24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7C50E8E-9431-4C74-AD43-920B4A170F5D}" type="datetime1">
              <a:rPr lang="it-IT" smtClean="0"/>
              <a:pPr/>
              <a:t>15/06/2020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3503" y="211658"/>
            <a:ext cx="753699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28624" y="3593719"/>
            <a:ext cx="7686751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BE50-EE4C-4EDF-8F43-A616EDA57CAD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pPr marL="25400">
                <a:lnSpc>
                  <a:spcPts val="165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3FC8-2D5B-42CB-9CDF-BA5405AE3AE0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pPr marL="25400">
                <a:lnSpc>
                  <a:spcPts val="165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75" y="4267200"/>
            <a:ext cx="9140825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14627" y="152400"/>
            <a:ext cx="6876288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78536" y="701040"/>
            <a:ext cx="8348472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223504" y="701040"/>
            <a:ext cx="729996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4527" y="2203830"/>
            <a:ext cx="3800475" cy="4025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AAC3-A481-4DE8-BF51-65A9E174B666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pPr marL="25400">
                <a:lnSpc>
                  <a:spcPts val="165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75" y="4267200"/>
            <a:ext cx="9140825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282940" y="6402323"/>
            <a:ext cx="445007" cy="300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481059" y="6402323"/>
            <a:ext cx="297179" cy="300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27659" y="1272539"/>
            <a:ext cx="868680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20851" y="1272539"/>
            <a:ext cx="2631948" cy="582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77311" y="1272539"/>
            <a:ext cx="554736" cy="582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956560" y="1272539"/>
            <a:ext cx="5885688" cy="5821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70559" y="1699260"/>
            <a:ext cx="5478780" cy="582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673852" y="1699260"/>
            <a:ext cx="554736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753100" y="1699260"/>
            <a:ext cx="2417063" cy="582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70559" y="2125979"/>
            <a:ext cx="4216908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411979" y="2125979"/>
            <a:ext cx="574548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27659" y="2638044"/>
            <a:ext cx="574548" cy="5821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27659" y="3150107"/>
            <a:ext cx="574548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27659" y="3662171"/>
            <a:ext cx="574548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70559" y="4174235"/>
            <a:ext cx="574547" cy="582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4019-8BB3-4A4D-BD85-1F0D5F180F75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pPr marL="25400">
                <a:lnSpc>
                  <a:spcPts val="165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8A432-2697-4235-AE3D-134F239C31BF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pPr marL="25400">
                <a:lnSpc>
                  <a:spcPts val="165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803" y="192404"/>
            <a:ext cx="872439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7789" y="1810257"/>
            <a:ext cx="8348421" cy="446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4376-F84E-4484-854F-940277317C92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1840" y="6461988"/>
            <a:ext cx="2489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pPr marL="25400">
                <a:lnSpc>
                  <a:spcPts val="1650"/>
                </a:lnSpc>
              </a:pPr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2.jpe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4.jpeg"/><Relationship Id="rId5" Type="http://schemas.openxmlformats.org/officeDocument/2006/relationships/image" Target="../media/image19.png"/><Relationship Id="rId10" Type="http://schemas.openxmlformats.org/officeDocument/2006/relationships/image" Target="../media/image33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5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7.jpeg"/><Relationship Id="rId5" Type="http://schemas.openxmlformats.org/officeDocument/2006/relationships/image" Target="../media/image19.png"/><Relationship Id="rId10" Type="http://schemas.openxmlformats.org/officeDocument/2006/relationships/image" Target="../media/image26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8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1488" y="3273552"/>
            <a:ext cx="729996" cy="739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0935" y="4579620"/>
            <a:ext cx="414527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" y="4419600"/>
            <a:ext cx="8229600" cy="12954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90488" algn="ctr"/>
            <a:r>
              <a:rPr lang="it-IT" sz="2000" b="1" dirty="0">
                <a:solidFill>
                  <a:srgbClr val="0070C0"/>
                </a:solidFill>
              </a:rPr>
              <a:t>I ragazzi, oggi più di ieri, nell’età adolescenziale vivono in un mondo tutto loro fondato non tanto di fantasia e spensieratezza, come dovrebbe essere, quanto piuttosto su forme di </a:t>
            </a:r>
            <a:r>
              <a:rPr lang="it-IT" sz="2000" b="1" dirty="0" smtClean="0">
                <a:solidFill>
                  <a:srgbClr val="0070C0"/>
                </a:solidFill>
              </a:rPr>
              <a:t>difficoltà complesse, </a:t>
            </a:r>
            <a:r>
              <a:rPr lang="it-IT" sz="2000" b="1" dirty="0">
                <a:solidFill>
                  <a:srgbClr val="0070C0"/>
                </a:solidFill>
              </a:rPr>
              <a:t>ormai talmente diffuse da far </a:t>
            </a:r>
            <a:r>
              <a:rPr lang="it-IT" sz="2000" b="1" dirty="0" smtClean="0">
                <a:solidFill>
                  <a:srgbClr val="0070C0"/>
                </a:solidFill>
              </a:rPr>
              <a:t>parlare con </a:t>
            </a:r>
            <a:r>
              <a:rPr lang="it-IT" sz="2000" b="1" dirty="0">
                <a:solidFill>
                  <a:srgbClr val="0070C0"/>
                </a:solidFill>
              </a:rPr>
              <a:t>maggior frequenza di disagio giovanile</a:t>
            </a:r>
            <a:r>
              <a:rPr lang="it-IT" sz="2000" b="1" dirty="0">
                <a:solidFill>
                  <a:srgbClr val="FFFF00"/>
                </a:solidFill>
              </a:rPr>
              <a:t>.</a:t>
            </a:r>
            <a:endParaRPr sz="2000" b="1" dirty="0">
              <a:solidFill>
                <a:srgbClr val="FFFF00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pic>
        <p:nvPicPr>
          <p:cNvPr id="1026" name="Picture 2" descr="C:\Users\Master\Desktop\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1066800"/>
            <a:ext cx="4898219" cy="30527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46" name="CasellaDiTesto 45"/>
          <p:cNvSpPr txBox="1"/>
          <p:nvPr/>
        </p:nvSpPr>
        <p:spPr>
          <a:xfrm>
            <a:off x="457200" y="5791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Prof. Francesco Cannizzaro – Specialista in Pedagogia, Bioetica e Sessuologia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Il cervello dell’adolescente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CasellaDiTesto 26"/>
          <p:cNvSpPr txBox="1"/>
          <p:nvPr/>
        </p:nvSpPr>
        <p:spPr>
          <a:xfrm>
            <a:off x="228600" y="1676400"/>
            <a:ext cx="8610600" cy="954107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12700" algn="ctr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9166"/>
              <a:tabLst>
                <a:tab pos="0" algn="l"/>
              </a:tabLst>
            </a:pPr>
            <a:r>
              <a:rPr lang="it-IT" sz="2800" b="1" spc="-5" dirty="0" smtClean="0">
                <a:solidFill>
                  <a:srgbClr val="FF0000"/>
                </a:solidFill>
              </a:rPr>
              <a:t>Il cervello </a:t>
            </a:r>
            <a:r>
              <a:rPr lang="it-IT" sz="2800" b="1" dirty="0" smtClean="0">
                <a:solidFill>
                  <a:srgbClr val="FF0000"/>
                </a:solidFill>
              </a:rPr>
              <a:t>dell’adolescente funziona in </a:t>
            </a:r>
            <a:r>
              <a:rPr lang="it-IT" sz="2800" b="1" spc="-5" dirty="0" smtClean="0">
                <a:solidFill>
                  <a:srgbClr val="FF0000"/>
                </a:solidFill>
              </a:rPr>
              <a:t>modo più  </a:t>
            </a:r>
            <a:r>
              <a:rPr lang="it-IT" sz="2800" b="1" spc="-10" dirty="0" smtClean="0">
                <a:solidFill>
                  <a:srgbClr val="FF0000"/>
                </a:solidFill>
              </a:rPr>
              <a:t>EMOTIVO, </a:t>
            </a:r>
            <a:r>
              <a:rPr lang="it-IT" sz="2800" b="1" dirty="0" smtClean="0">
                <a:solidFill>
                  <a:srgbClr val="FF0000"/>
                </a:solidFill>
              </a:rPr>
              <a:t>rispetto </a:t>
            </a:r>
            <a:r>
              <a:rPr lang="it-IT" sz="2800" b="1" spc="-5" dirty="0" smtClean="0">
                <a:solidFill>
                  <a:srgbClr val="FF0000"/>
                </a:solidFill>
              </a:rPr>
              <a:t>a </a:t>
            </a:r>
            <a:r>
              <a:rPr lang="it-IT" sz="2800" b="1" dirty="0" smtClean="0">
                <a:solidFill>
                  <a:srgbClr val="FF0000"/>
                </a:solidFill>
              </a:rPr>
              <a:t>quello dell’adulto </a:t>
            </a:r>
            <a:r>
              <a:rPr lang="it-IT" sz="2800" b="1" spc="-5" dirty="0" smtClean="0">
                <a:solidFill>
                  <a:srgbClr val="FF0000"/>
                </a:solidFill>
              </a:rPr>
              <a:t>e del  bambino</a:t>
            </a:r>
            <a:endParaRPr lang="it-IT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object 3"/>
          <p:cNvSpPr/>
          <p:nvPr/>
        </p:nvSpPr>
        <p:spPr>
          <a:xfrm>
            <a:off x="1066800" y="2895600"/>
            <a:ext cx="70866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Il lobo frontale è ancora in via di sviluppo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CasellaDiTesto 26"/>
          <p:cNvSpPr txBox="1"/>
          <p:nvPr/>
        </p:nvSpPr>
        <p:spPr>
          <a:xfrm>
            <a:off x="228600" y="1600200"/>
            <a:ext cx="8610600" cy="142192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5080" indent="12700" algn="just">
              <a:lnSpc>
                <a:spcPct val="90000"/>
              </a:lnSpc>
              <a:spcBef>
                <a:spcPts val="545"/>
              </a:spcBef>
              <a:buClr>
                <a:srgbClr val="99FF99"/>
              </a:buClr>
              <a:buSzPct val="79166"/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Maggiore reattività </a:t>
            </a:r>
            <a:r>
              <a:rPr lang="it-IT" sz="2400" spc="-10" dirty="0" smtClean="0">
                <a:latin typeface="Arial"/>
                <a:cs typeface="Arial"/>
              </a:rPr>
              <a:t>da </a:t>
            </a:r>
            <a:r>
              <a:rPr lang="it-IT" sz="2400" spc="-5" dirty="0" smtClean="0">
                <a:latin typeface="Arial"/>
                <a:cs typeface="Arial"/>
              </a:rPr>
              <a:t>parte dell’AMIGDALA (reazione  emotiva primaria) che del lobo frontale </a:t>
            </a:r>
            <a:r>
              <a:rPr lang="it-IT" sz="2400" dirty="0" smtClean="0">
                <a:latin typeface="Arial"/>
                <a:cs typeface="Arial"/>
              </a:rPr>
              <a:t>(</a:t>
            </a:r>
            <a:r>
              <a:rPr lang="it-IT" sz="2400" spc="-5" dirty="0" smtClean="0">
                <a:latin typeface="Arial"/>
                <a:cs typeface="Arial"/>
              </a:rPr>
              <a:t>che nel cervello  adulto, elabora in maniera complessa le reazioni  emotive,</a:t>
            </a:r>
            <a:r>
              <a:rPr lang="it-IT" sz="2400" spc="-2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contestualizzandole).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32" name="object 26"/>
          <p:cNvSpPr/>
          <p:nvPr/>
        </p:nvSpPr>
        <p:spPr>
          <a:xfrm>
            <a:off x="228600" y="3429000"/>
            <a:ext cx="3505200" cy="2895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7"/>
          <p:cNvSpPr/>
          <p:nvPr/>
        </p:nvSpPr>
        <p:spPr>
          <a:xfrm>
            <a:off x="4648200" y="3429000"/>
            <a:ext cx="4129024" cy="2895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Attività ormonale in entrambi i sessi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8"/>
          <p:cNvSpPr/>
          <p:nvPr/>
        </p:nvSpPr>
        <p:spPr>
          <a:xfrm>
            <a:off x="5076825" y="4051172"/>
            <a:ext cx="791845" cy="648970"/>
          </a:xfrm>
          <a:custGeom>
            <a:avLst/>
            <a:gdLst/>
            <a:ahLst/>
            <a:cxnLst/>
            <a:rect l="l" t="t" r="r" b="b"/>
            <a:pathLst>
              <a:path w="791845" h="648970">
                <a:moveTo>
                  <a:pt x="264033" y="159131"/>
                </a:moveTo>
                <a:lnTo>
                  <a:pt x="0" y="428370"/>
                </a:lnTo>
                <a:lnTo>
                  <a:pt x="264033" y="648715"/>
                </a:lnTo>
                <a:lnTo>
                  <a:pt x="264033" y="526288"/>
                </a:lnTo>
                <a:lnTo>
                  <a:pt x="325356" y="513010"/>
                </a:lnTo>
                <a:lnTo>
                  <a:pt x="383543" y="497297"/>
                </a:lnTo>
                <a:lnTo>
                  <a:pt x="438457" y="479297"/>
                </a:lnTo>
                <a:lnTo>
                  <a:pt x="489959" y="459156"/>
                </a:lnTo>
                <a:lnTo>
                  <a:pt x="537911" y="437021"/>
                </a:lnTo>
                <a:lnTo>
                  <a:pt x="582175" y="413038"/>
                </a:lnTo>
                <a:lnTo>
                  <a:pt x="622612" y="387356"/>
                </a:lnTo>
                <a:lnTo>
                  <a:pt x="659084" y="360120"/>
                </a:lnTo>
                <a:lnTo>
                  <a:pt x="691453" y="331477"/>
                </a:lnTo>
                <a:lnTo>
                  <a:pt x="719581" y="301575"/>
                </a:lnTo>
                <a:lnTo>
                  <a:pt x="734908" y="281558"/>
                </a:lnTo>
                <a:lnTo>
                  <a:pt x="264033" y="281558"/>
                </a:lnTo>
                <a:lnTo>
                  <a:pt x="264033" y="159131"/>
                </a:lnTo>
                <a:close/>
              </a:path>
              <a:path w="791845" h="648970">
                <a:moveTo>
                  <a:pt x="759078" y="0"/>
                </a:moveTo>
                <a:lnTo>
                  <a:pt x="738717" y="32252"/>
                </a:lnTo>
                <a:lnTo>
                  <a:pt x="713898" y="63277"/>
                </a:lnTo>
                <a:lnTo>
                  <a:pt x="684817" y="92963"/>
                </a:lnTo>
                <a:lnTo>
                  <a:pt x="651674" y="121200"/>
                </a:lnTo>
                <a:lnTo>
                  <a:pt x="614666" y="147875"/>
                </a:lnTo>
                <a:lnTo>
                  <a:pt x="573992" y="172878"/>
                </a:lnTo>
                <a:lnTo>
                  <a:pt x="529849" y="196098"/>
                </a:lnTo>
                <a:lnTo>
                  <a:pt x="482435" y="217423"/>
                </a:lnTo>
                <a:lnTo>
                  <a:pt x="431948" y="236743"/>
                </a:lnTo>
                <a:lnTo>
                  <a:pt x="378587" y="253947"/>
                </a:lnTo>
                <a:lnTo>
                  <a:pt x="322549" y="268922"/>
                </a:lnTo>
                <a:lnTo>
                  <a:pt x="264033" y="281558"/>
                </a:lnTo>
                <a:lnTo>
                  <a:pt x="734908" y="281558"/>
                </a:lnTo>
                <a:lnTo>
                  <a:pt x="762561" y="238578"/>
                </a:lnTo>
                <a:lnTo>
                  <a:pt x="786918" y="172305"/>
                </a:lnTo>
                <a:lnTo>
                  <a:pt x="791767" y="138307"/>
                </a:lnTo>
                <a:lnTo>
                  <a:pt x="791546" y="103931"/>
                </a:lnTo>
                <a:lnTo>
                  <a:pt x="786116" y="69323"/>
                </a:lnTo>
                <a:lnTo>
                  <a:pt x="775340" y="34630"/>
                </a:lnTo>
                <a:lnTo>
                  <a:pt x="759078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9"/>
          <p:cNvSpPr/>
          <p:nvPr/>
        </p:nvSpPr>
        <p:spPr>
          <a:xfrm>
            <a:off x="5076825" y="3500501"/>
            <a:ext cx="792480" cy="673100"/>
          </a:xfrm>
          <a:custGeom>
            <a:avLst/>
            <a:gdLst/>
            <a:ahLst/>
            <a:cxnLst/>
            <a:rect l="l" t="t" r="r" b="b"/>
            <a:pathLst>
              <a:path w="792479" h="673100">
                <a:moveTo>
                  <a:pt x="0" y="0"/>
                </a:moveTo>
                <a:lnTo>
                  <a:pt x="0" y="244729"/>
                </a:lnTo>
                <a:lnTo>
                  <a:pt x="61909" y="246017"/>
                </a:lnTo>
                <a:lnTo>
                  <a:pt x="122516" y="249820"/>
                </a:lnTo>
                <a:lnTo>
                  <a:pt x="181644" y="256041"/>
                </a:lnTo>
                <a:lnTo>
                  <a:pt x="239116" y="264586"/>
                </a:lnTo>
                <a:lnTo>
                  <a:pt x="294758" y="275359"/>
                </a:lnTo>
                <a:lnTo>
                  <a:pt x="348392" y="288265"/>
                </a:lnTo>
                <a:lnTo>
                  <a:pt x="399843" y="303210"/>
                </a:lnTo>
                <a:lnTo>
                  <a:pt x="448933" y="320097"/>
                </a:lnTo>
                <a:lnTo>
                  <a:pt x="495488" y="338831"/>
                </a:lnTo>
                <a:lnTo>
                  <a:pt x="539331" y="359318"/>
                </a:lnTo>
                <a:lnTo>
                  <a:pt x="580286" y="381462"/>
                </a:lnTo>
                <a:lnTo>
                  <a:pt x="618176" y="405168"/>
                </a:lnTo>
                <a:lnTo>
                  <a:pt x="652826" y="430340"/>
                </a:lnTo>
                <a:lnTo>
                  <a:pt x="684059" y="456884"/>
                </a:lnTo>
                <a:lnTo>
                  <a:pt x="711699" y="484705"/>
                </a:lnTo>
                <a:lnTo>
                  <a:pt x="755497" y="543794"/>
                </a:lnTo>
                <a:lnTo>
                  <a:pt x="782808" y="606846"/>
                </a:lnTo>
                <a:lnTo>
                  <a:pt x="792226" y="673100"/>
                </a:lnTo>
                <a:lnTo>
                  <a:pt x="792099" y="428371"/>
                </a:lnTo>
                <a:lnTo>
                  <a:pt x="782685" y="362117"/>
                </a:lnTo>
                <a:lnTo>
                  <a:pt x="755382" y="299065"/>
                </a:lnTo>
                <a:lnTo>
                  <a:pt x="711598" y="239976"/>
                </a:lnTo>
                <a:lnTo>
                  <a:pt x="683965" y="212155"/>
                </a:lnTo>
                <a:lnTo>
                  <a:pt x="652740" y="185611"/>
                </a:lnTo>
                <a:lnTo>
                  <a:pt x="618099" y="160439"/>
                </a:lnTo>
                <a:lnTo>
                  <a:pt x="580218" y="136733"/>
                </a:lnTo>
                <a:lnTo>
                  <a:pt x="539272" y="114589"/>
                </a:lnTo>
                <a:lnTo>
                  <a:pt x="495438" y="94102"/>
                </a:lnTo>
                <a:lnTo>
                  <a:pt x="448892" y="75368"/>
                </a:lnTo>
                <a:lnTo>
                  <a:pt x="399810" y="58481"/>
                </a:lnTo>
                <a:lnTo>
                  <a:pt x="348367" y="43536"/>
                </a:lnTo>
                <a:lnTo>
                  <a:pt x="294740" y="30630"/>
                </a:lnTo>
                <a:lnTo>
                  <a:pt x="239104" y="19857"/>
                </a:lnTo>
                <a:lnTo>
                  <a:pt x="181637" y="11312"/>
                </a:lnTo>
                <a:lnTo>
                  <a:pt x="122512" y="5091"/>
                </a:lnTo>
                <a:lnTo>
                  <a:pt x="61908" y="1288"/>
                </a:lnTo>
                <a:lnTo>
                  <a:pt x="0" y="0"/>
                </a:lnTo>
                <a:close/>
              </a:path>
            </a:pathLst>
          </a:custGeom>
          <a:solidFill>
            <a:srgbClr val="00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0"/>
          <p:cNvSpPr/>
          <p:nvPr/>
        </p:nvSpPr>
        <p:spPr>
          <a:xfrm>
            <a:off x="5076825" y="3500501"/>
            <a:ext cx="792480" cy="1199515"/>
          </a:xfrm>
          <a:custGeom>
            <a:avLst/>
            <a:gdLst/>
            <a:ahLst/>
            <a:cxnLst/>
            <a:rect l="l" t="t" r="r" b="b"/>
            <a:pathLst>
              <a:path w="792479" h="1199514">
                <a:moveTo>
                  <a:pt x="792226" y="673100"/>
                </a:moveTo>
                <a:lnTo>
                  <a:pt x="782808" y="606846"/>
                </a:lnTo>
                <a:lnTo>
                  <a:pt x="755497" y="543794"/>
                </a:lnTo>
                <a:lnTo>
                  <a:pt x="711699" y="484705"/>
                </a:lnTo>
                <a:lnTo>
                  <a:pt x="684059" y="456884"/>
                </a:lnTo>
                <a:lnTo>
                  <a:pt x="652826" y="430340"/>
                </a:lnTo>
                <a:lnTo>
                  <a:pt x="618176" y="405168"/>
                </a:lnTo>
                <a:lnTo>
                  <a:pt x="580286" y="381462"/>
                </a:lnTo>
                <a:lnTo>
                  <a:pt x="539331" y="359318"/>
                </a:lnTo>
                <a:lnTo>
                  <a:pt x="495488" y="338831"/>
                </a:lnTo>
                <a:lnTo>
                  <a:pt x="448933" y="320097"/>
                </a:lnTo>
                <a:lnTo>
                  <a:pt x="399843" y="303210"/>
                </a:lnTo>
                <a:lnTo>
                  <a:pt x="348392" y="288265"/>
                </a:lnTo>
                <a:lnTo>
                  <a:pt x="294758" y="275359"/>
                </a:lnTo>
                <a:lnTo>
                  <a:pt x="239116" y="264586"/>
                </a:lnTo>
                <a:lnTo>
                  <a:pt x="181644" y="256041"/>
                </a:lnTo>
                <a:lnTo>
                  <a:pt x="122516" y="249820"/>
                </a:lnTo>
                <a:lnTo>
                  <a:pt x="61909" y="246017"/>
                </a:lnTo>
                <a:lnTo>
                  <a:pt x="0" y="244729"/>
                </a:lnTo>
                <a:lnTo>
                  <a:pt x="0" y="0"/>
                </a:lnTo>
                <a:lnTo>
                  <a:pt x="61908" y="1288"/>
                </a:lnTo>
                <a:lnTo>
                  <a:pt x="122512" y="5091"/>
                </a:lnTo>
                <a:lnTo>
                  <a:pt x="181637" y="11312"/>
                </a:lnTo>
                <a:lnTo>
                  <a:pt x="239104" y="19857"/>
                </a:lnTo>
                <a:lnTo>
                  <a:pt x="294740" y="30630"/>
                </a:lnTo>
                <a:lnTo>
                  <a:pt x="348367" y="43536"/>
                </a:lnTo>
                <a:lnTo>
                  <a:pt x="399810" y="58481"/>
                </a:lnTo>
                <a:lnTo>
                  <a:pt x="448892" y="75368"/>
                </a:lnTo>
                <a:lnTo>
                  <a:pt x="495438" y="94102"/>
                </a:lnTo>
                <a:lnTo>
                  <a:pt x="539272" y="114589"/>
                </a:lnTo>
                <a:lnTo>
                  <a:pt x="580218" y="136733"/>
                </a:lnTo>
                <a:lnTo>
                  <a:pt x="618099" y="160439"/>
                </a:lnTo>
                <a:lnTo>
                  <a:pt x="652740" y="185611"/>
                </a:lnTo>
                <a:lnTo>
                  <a:pt x="683965" y="212155"/>
                </a:lnTo>
                <a:lnTo>
                  <a:pt x="711598" y="239976"/>
                </a:lnTo>
                <a:lnTo>
                  <a:pt x="755382" y="299065"/>
                </a:lnTo>
                <a:lnTo>
                  <a:pt x="782685" y="362117"/>
                </a:lnTo>
                <a:lnTo>
                  <a:pt x="792099" y="428371"/>
                </a:lnTo>
                <a:lnTo>
                  <a:pt x="792226" y="673100"/>
                </a:lnTo>
                <a:lnTo>
                  <a:pt x="789434" y="709133"/>
                </a:lnTo>
                <a:lnTo>
                  <a:pt x="781188" y="744494"/>
                </a:lnTo>
                <a:lnTo>
                  <a:pt x="749089" y="812615"/>
                </a:lnTo>
                <a:lnTo>
                  <a:pt x="725616" y="845086"/>
                </a:lnTo>
                <a:lnTo>
                  <a:pt x="697449" y="876304"/>
                </a:lnTo>
                <a:lnTo>
                  <a:pt x="664777" y="906123"/>
                </a:lnTo>
                <a:lnTo>
                  <a:pt x="627789" y="934400"/>
                </a:lnTo>
                <a:lnTo>
                  <a:pt x="586678" y="960989"/>
                </a:lnTo>
                <a:lnTo>
                  <a:pt x="541631" y="985745"/>
                </a:lnTo>
                <a:lnTo>
                  <a:pt x="492840" y="1008524"/>
                </a:lnTo>
                <a:lnTo>
                  <a:pt x="440494" y="1029179"/>
                </a:lnTo>
                <a:lnTo>
                  <a:pt x="384785" y="1047567"/>
                </a:lnTo>
                <a:lnTo>
                  <a:pt x="325901" y="1063542"/>
                </a:lnTo>
                <a:lnTo>
                  <a:pt x="264033" y="1076960"/>
                </a:lnTo>
                <a:lnTo>
                  <a:pt x="264033" y="1199388"/>
                </a:lnTo>
                <a:lnTo>
                  <a:pt x="0" y="979043"/>
                </a:lnTo>
                <a:lnTo>
                  <a:pt x="264033" y="709803"/>
                </a:lnTo>
                <a:lnTo>
                  <a:pt x="264033" y="832231"/>
                </a:lnTo>
                <a:lnTo>
                  <a:pt x="322549" y="819594"/>
                </a:lnTo>
                <a:lnTo>
                  <a:pt x="378587" y="804619"/>
                </a:lnTo>
                <a:lnTo>
                  <a:pt x="431948" y="787415"/>
                </a:lnTo>
                <a:lnTo>
                  <a:pt x="482435" y="768095"/>
                </a:lnTo>
                <a:lnTo>
                  <a:pt x="529849" y="746770"/>
                </a:lnTo>
                <a:lnTo>
                  <a:pt x="573992" y="723550"/>
                </a:lnTo>
                <a:lnTo>
                  <a:pt x="614666" y="698547"/>
                </a:lnTo>
                <a:lnTo>
                  <a:pt x="651674" y="671872"/>
                </a:lnTo>
                <a:lnTo>
                  <a:pt x="684817" y="643636"/>
                </a:lnTo>
                <a:lnTo>
                  <a:pt x="713898" y="613949"/>
                </a:lnTo>
                <a:lnTo>
                  <a:pt x="738717" y="582924"/>
                </a:lnTo>
                <a:lnTo>
                  <a:pt x="759078" y="55067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1"/>
          <p:cNvSpPr txBox="1"/>
          <p:nvPr/>
        </p:nvSpPr>
        <p:spPr>
          <a:xfrm>
            <a:off x="685800" y="1600200"/>
            <a:ext cx="7792720" cy="124457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R="5080" indent="11113" algn="just">
              <a:lnSpc>
                <a:spcPct val="100000"/>
              </a:lnSpc>
              <a:spcBef>
                <a:spcPts val="105"/>
              </a:spcBef>
              <a:buClr>
                <a:srgbClr val="99FF99"/>
              </a:buClr>
              <a:buSzPct val="80000"/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Durante la pubertà 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aumenta la produzione di GnRH</a:t>
            </a:r>
            <a:r>
              <a:rPr sz="2000" spc="-1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nell’ipotalamo  che a sua </a:t>
            </a:r>
            <a:r>
              <a:rPr sz="2000" spc="-5" dirty="0">
                <a:solidFill>
                  <a:srgbClr val="0070C0"/>
                </a:solidFill>
                <a:latin typeface="Arial"/>
                <a:cs typeface="Arial"/>
              </a:rPr>
              <a:t>volta 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stimola produzione di gonadotropine (LH e FSH)  che regolano la secrezione di ormoni gonadici (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ESTROGENI</a:t>
            </a:r>
            <a:r>
              <a:rPr sz="2000" spc="-1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nella  donna e </a:t>
            </a:r>
            <a:r>
              <a:rPr sz="2000" b="1" dirty="0">
                <a:solidFill>
                  <a:srgbClr val="0070C0"/>
                </a:solidFill>
                <a:latin typeface="Arial"/>
                <a:cs typeface="Arial"/>
              </a:rPr>
              <a:t>TESTOSTERONE</a:t>
            </a:r>
            <a:r>
              <a:rPr sz="2000" dirty="0">
                <a:solidFill>
                  <a:srgbClr val="0070C0"/>
                </a:solidFill>
                <a:latin typeface="Arial"/>
                <a:cs typeface="Arial"/>
              </a:rPr>
              <a:t> nell</a:t>
            </a:r>
            <a:r>
              <a:rPr sz="2000" spc="-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70C0"/>
                </a:solidFill>
                <a:latin typeface="Arial"/>
                <a:cs typeface="Arial"/>
              </a:rPr>
              <a:t>uomo</a:t>
            </a:r>
            <a:r>
              <a:rPr sz="2000" dirty="0" smtClean="0">
                <a:solidFill>
                  <a:srgbClr val="0070C0"/>
                </a:solidFill>
                <a:latin typeface="Arial"/>
                <a:cs typeface="Arial"/>
              </a:rPr>
              <a:t>).</a:t>
            </a:r>
            <a:r>
              <a:rPr lang="it-IT" sz="1800" dirty="0" smtClean="0">
                <a:solidFill>
                  <a:srgbClr val="0070C0"/>
                </a:solidFill>
                <a:latin typeface="Arial"/>
                <a:cs typeface="Arial"/>
              </a:rPr>
              <a:t>           </a:t>
            </a:r>
            <a:endParaRPr sz="1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9" name="object 32"/>
          <p:cNvSpPr txBox="1"/>
          <p:nvPr/>
        </p:nvSpPr>
        <p:spPr>
          <a:xfrm>
            <a:off x="2743200" y="4419600"/>
            <a:ext cx="2193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ONADO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ROPINE  (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LH,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FSH)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33"/>
          <p:cNvSpPr/>
          <p:nvPr/>
        </p:nvSpPr>
        <p:spPr>
          <a:xfrm>
            <a:off x="1835150" y="5152771"/>
            <a:ext cx="576580" cy="771525"/>
          </a:xfrm>
          <a:custGeom>
            <a:avLst/>
            <a:gdLst/>
            <a:ahLst/>
            <a:cxnLst/>
            <a:rect l="l" t="t" r="r" b="b"/>
            <a:pathLst>
              <a:path w="576580" h="771525">
                <a:moveTo>
                  <a:pt x="0" y="0"/>
                </a:moveTo>
                <a:lnTo>
                  <a:pt x="0" y="244855"/>
                </a:lnTo>
                <a:lnTo>
                  <a:pt x="2697" y="286350"/>
                </a:lnTo>
                <a:lnTo>
                  <a:pt x="10646" y="326924"/>
                </a:lnTo>
                <a:lnTo>
                  <a:pt x="23637" y="366355"/>
                </a:lnTo>
                <a:lnTo>
                  <a:pt x="41457" y="404419"/>
                </a:lnTo>
                <a:lnTo>
                  <a:pt x="63894" y="440893"/>
                </a:lnTo>
                <a:lnTo>
                  <a:pt x="90736" y="475554"/>
                </a:lnTo>
                <a:lnTo>
                  <a:pt x="121771" y="508180"/>
                </a:lnTo>
                <a:lnTo>
                  <a:pt x="156788" y="538547"/>
                </a:lnTo>
                <a:lnTo>
                  <a:pt x="195574" y="566431"/>
                </a:lnTo>
                <a:lnTo>
                  <a:pt x="237918" y="591611"/>
                </a:lnTo>
                <a:lnTo>
                  <a:pt x="283607" y="613863"/>
                </a:lnTo>
                <a:lnTo>
                  <a:pt x="332430" y="632964"/>
                </a:lnTo>
                <a:lnTo>
                  <a:pt x="384175" y="648690"/>
                </a:lnTo>
                <a:lnTo>
                  <a:pt x="384175" y="771093"/>
                </a:lnTo>
                <a:lnTo>
                  <a:pt x="576326" y="550798"/>
                </a:lnTo>
                <a:lnTo>
                  <a:pt x="471458" y="403859"/>
                </a:lnTo>
                <a:lnTo>
                  <a:pt x="384175" y="403859"/>
                </a:lnTo>
                <a:lnTo>
                  <a:pt x="332430" y="388147"/>
                </a:lnTo>
                <a:lnTo>
                  <a:pt x="283607" y="369059"/>
                </a:lnTo>
                <a:lnTo>
                  <a:pt x="237918" y="346819"/>
                </a:lnTo>
                <a:lnTo>
                  <a:pt x="195574" y="321648"/>
                </a:lnTo>
                <a:lnTo>
                  <a:pt x="156788" y="293770"/>
                </a:lnTo>
                <a:lnTo>
                  <a:pt x="121771" y="263407"/>
                </a:lnTo>
                <a:lnTo>
                  <a:pt x="90736" y="230782"/>
                </a:lnTo>
                <a:lnTo>
                  <a:pt x="63894" y="196118"/>
                </a:lnTo>
                <a:lnTo>
                  <a:pt x="41457" y="159637"/>
                </a:lnTo>
                <a:lnTo>
                  <a:pt x="23637" y="121562"/>
                </a:lnTo>
                <a:lnTo>
                  <a:pt x="10646" y="82116"/>
                </a:lnTo>
                <a:lnTo>
                  <a:pt x="2697" y="41521"/>
                </a:lnTo>
                <a:lnTo>
                  <a:pt x="0" y="0"/>
                </a:lnTo>
                <a:close/>
              </a:path>
              <a:path w="576580" h="771525">
                <a:moveTo>
                  <a:pt x="384175" y="281558"/>
                </a:moveTo>
                <a:lnTo>
                  <a:pt x="384175" y="403859"/>
                </a:lnTo>
                <a:lnTo>
                  <a:pt x="471458" y="403859"/>
                </a:lnTo>
                <a:lnTo>
                  <a:pt x="384175" y="28155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4"/>
          <p:cNvSpPr/>
          <p:nvPr/>
        </p:nvSpPr>
        <p:spPr>
          <a:xfrm>
            <a:off x="1834995" y="4724400"/>
            <a:ext cx="576580" cy="551180"/>
          </a:xfrm>
          <a:custGeom>
            <a:avLst/>
            <a:gdLst/>
            <a:ahLst/>
            <a:cxnLst/>
            <a:rect l="l" t="t" r="r" b="b"/>
            <a:pathLst>
              <a:path w="576580" h="551179">
                <a:moveTo>
                  <a:pt x="576480" y="0"/>
                </a:moveTo>
                <a:lnTo>
                  <a:pt x="534687" y="1119"/>
                </a:lnTo>
                <a:lnTo>
                  <a:pt x="493216" y="4476"/>
                </a:lnTo>
                <a:lnTo>
                  <a:pt x="452197" y="10072"/>
                </a:lnTo>
                <a:lnTo>
                  <a:pt x="411761" y="17906"/>
                </a:lnTo>
                <a:lnTo>
                  <a:pt x="359341" y="31568"/>
                </a:lnTo>
                <a:lnTo>
                  <a:pt x="309809" y="48558"/>
                </a:lnTo>
                <a:lnTo>
                  <a:pt x="263330" y="68652"/>
                </a:lnTo>
                <a:lnTo>
                  <a:pt x="220065" y="91628"/>
                </a:lnTo>
                <a:lnTo>
                  <a:pt x="180177" y="117261"/>
                </a:lnTo>
                <a:lnTo>
                  <a:pt x="143828" y="145328"/>
                </a:lnTo>
                <a:lnTo>
                  <a:pt x="111183" y="175606"/>
                </a:lnTo>
                <a:lnTo>
                  <a:pt x="82402" y="207871"/>
                </a:lnTo>
                <a:lnTo>
                  <a:pt x="57649" y="241899"/>
                </a:lnTo>
                <a:lnTo>
                  <a:pt x="37087" y="277468"/>
                </a:lnTo>
                <a:lnTo>
                  <a:pt x="20879" y="314353"/>
                </a:lnTo>
                <a:lnTo>
                  <a:pt x="9186" y="352332"/>
                </a:lnTo>
                <a:lnTo>
                  <a:pt x="2172" y="391180"/>
                </a:lnTo>
                <a:lnTo>
                  <a:pt x="0" y="430674"/>
                </a:lnTo>
                <a:lnTo>
                  <a:pt x="2831" y="470591"/>
                </a:lnTo>
                <a:lnTo>
                  <a:pt x="10829" y="510707"/>
                </a:lnTo>
                <a:lnTo>
                  <a:pt x="24157" y="550799"/>
                </a:lnTo>
                <a:lnTo>
                  <a:pt x="42031" y="512781"/>
                </a:lnTo>
                <a:lnTo>
                  <a:pt x="64289" y="476661"/>
                </a:lnTo>
                <a:lnTo>
                  <a:pt x="90664" y="442584"/>
                </a:lnTo>
                <a:lnTo>
                  <a:pt x="120890" y="410699"/>
                </a:lnTo>
                <a:lnTo>
                  <a:pt x="154700" y="381151"/>
                </a:lnTo>
                <a:lnTo>
                  <a:pt x="191828" y="354089"/>
                </a:lnTo>
                <a:lnTo>
                  <a:pt x="232009" y="329660"/>
                </a:lnTo>
                <a:lnTo>
                  <a:pt x="274974" y="308010"/>
                </a:lnTo>
                <a:lnTo>
                  <a:pt x="320460" y="289287"/>
                </a:lnTo>
                <a:lnTo>
                  <a:pt x="368198" y="273639"/>
                </a:lnTo>
                <a:lnTo>
                  <a:pt x="417922" y="261211"/>
                </a:lnTo>
                <a:lnTo>
                  <a:pt x="469367" y="252152"/>
                </a:lnTo>
                <a:lnTo>
                  <a:pt x="522266" y="246609"/>
                </a:lnTo>
                <a:lnTo>
                  <a:pt x="576353" y="244729"/>
                </a:lnTo>
                <a:lnTo>
                  <a:pt x="576480" y="0"/>
                </a:lnTo>
                <a:close/>
              </a:path>
            </a:pathLst>
          </a:custGeom>
          <a:solidFill>
            <a:srgbClr val="00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5"/>
          <p:cNvSpPr/>
          <p:nvPr/>
        </p:nvSpPr>
        <p:spPr>
          <a:xfrm>
            <a:off x="1835150" y="4724400"/>
            <a:ext cx="576580" cy="1199515"/>
          </a:xfrm>
          <a:custGeom>
            <a:avLst/>
            <a:gdLst/>
            <a:ahLst/>
            <a:cxnLst/>
            <a:rect l="l" t="t" r="r" b="b"/>
            <a:pathLst>
              <a:path w="576580" h="1199514">
                <a:moveTo>
                  <a:pt x="0" y="428370"/>
                </a:moveTo>
                <a:lnTo>
                  <a:pt x="2697" y="469892"/>
                </a:lnTo>
                <a:lnTo>
                  <a:pt x="10646" y="510487"/>
                </a:lnTo>
                <a:lnTo>
                  <a:pt x="23637" y="549933"/>
                </a:lnTo>
                <a:lnTo>
                  <a:pt x="41457" y="588008"/>
                </a:lnTo>
                <a:lnTo>
                  <a:pt x="63894" y="624489"/>
                </a:lnTo>
                <a:lnTo>
                  <a:pt x="90736" y="659153"/>
                </a:lnTo>
                <a:lnTo>
                  <a:pt x="121771" y="691778"/>
                </a:lnTo>
                <a:lnTo>
                  <a:pt x="156788" y="722141"/>
                </a:lnTo>
                <a:lnTo>
                  <a:pt x="195574" y="750019"/>
                </a:lnTo>
                <a:lnTo>
                  <a:pt x="237918" y="775190"/>
                </a:lnTo>
                <a:lnTo>
                  <a:pt x="283607" y="797430"/>
                </a:lnTo>
                <a:lnTo>
                  <a:pt x="332430" y="816518"/>
                </a:lnTo>
                <a:lnTo>
                  <a:pt x="384175" y="832231"/>
                </a:lnTo>
                <a:lnTo>
                  <a:pt x="384175" y="709930"/>
                </a:lnTo>
                <a:lnTo>
                  <a:pt x="576326" y="979169"/>
                </a:lnTo>
                <a:lnTo>
                  <a:pt x="384175" y="1199464"/>
                </a:lnTo>
                <a:lnTo>
                  <a:pt x="384175" y="1077061"/>
                </a:lnTo>
                <a:lnTo>
                  <a:pt x="332430" y="1061335"/>
                </a:lnTo>
                <a:lnTo>
                  <a:pt x="283607" y="1042234"/>
                </a:lnTo>
                <a:lnTo>
                  <a:pt x="237918" y="1019982"/>
                </a:lnTo>
                <a:lnTo>
                  <a:pt x="195574" y="994802"/>
                </a:lnTo>
                <a:lnTo>
                  <a:pt x="156788" y="966918"/>
                </a:lnTo>
                <a:lnTo>
                  <a:pt x="121771" y="936551"/>
                </a:lnTo>
                <a:lnTo>
                  <a:pt x="90736" y="903925"/>
                </a:lnTo>
                <a:lnTo>
                  <a:pt x="63894" y="869264"/>
                </a:lnTo>
                <a:lnTo>
                  <a:pt x="41457" y="832790"/>
                </a:lnTo>
                <a:lnTo>
                  <a:pt x="23637" y="794726"/>
                </a:lnTo>
                <a:lnTo>
                  <a:pt x="10646" y="755295"/>
                </a:lnTo>
                <a:lnTo>
                  <a:pt x="2697" y="714721"/>
                </a:lnTo>
                <a:lnTo>
                  <a:pt x="0" y="673227"/>
                </a:lnTo>
                <a:lnTo>
                  <a:pt x="0" y="428370"/>
                </a:lnTo>
                <a:lnTo>
                  <a:pt x="2638" y="387113"/>
                </a:lnTo>
                <a:lnTo>
                  <a:pt x="10393" y="346965"/>
                </a:lnTo>
                <a:lnTo>
                  <a:pt x="23022" y="308107"/>
                </a:lnTo>
                <a:lnTo>
                  <a:pt x="40284" y="270718"/>
                </a:lnTo>
                <a:lnTo>
                  <a:pt x="61937" y="234978"/>
                </a:lnTo>
                <a:lnTo>
                  <a:pt x="87739" y="201065"/>
                </a:lnTo>
                <a:lnTo>
                  <a:pt x="117450" y="169161"/>
                </a:lnTo>
                <a:lnTo>
                  <a:pt x="150827" y="139442"/>
                </a:lnTo>
                <a:lnTo>
                  <a:pt x="187628" y="112091"/>
                </a:lnTo>
                <a:lnTo>
                  <a:pt x="227612" y="87285"/>
                </a:lnTo>
                <a:lnTo>
                  <a:pt x="270538" y="65204"/>
                </a:lnTo>
                <a:lnTo>
                  <a:pt x="316163" y="46028"/>
                </a:lnTo>
                <a:lnTo>
                  <a:pt x="364246" y="29936"/>
                </a:lnTo>
                <a:lnTo>
                  <a:pt x="414545" y="17108"/>
                </a:lnTo>
                <a:lnTo>
                  <a:pt x="466819" y="7723"/>
                </a:lnTo>
                <a:lnTo>
                  <a:pt x="520827" y="1960"/>
                </a:lnTo>
                <a:lnTo>
                  <a:pt x="576326" y="0"/>
                </a:lnTo>
                <a:lnTo>
                  <a:pt x="576326" y="244729"/>
                </a:lnTo>
                <a:lnTo>
                  <a:pt x="522112" y="246609"/>
                </a:lnTo>
                <a:lnTo>
                  <a:pt x="469213" y="252152"/>
                </a:lnTo>
                <a:lnTo>
                  <a:pt x="417768" y="261211"/>
                </a:lnTo>
                <a:lnTo>
                  <a:pt x="368043" y="273639"/>
                </a:lnTo>
                <a:lnTo>
                  <a:pt x="320305" y="289287"/>
                </a:lnTo>
                <a:lnTo>
                  <a:pt x="274820" y="308010"/>
                </a:lnTo>
                <a:lnTo>
                  <a:pt x="231854" y="329660"/>
                </a:lnTo>
                <a:lnTo>
                  <a:pt x="191674" y="354089"/>
                </a:lnTo>
                <a:lnTo>
                  <a:pt x="154545" y="381151"/>
                </a:lnTo>
                <a:lnTo>
                  <a:pt x="120735" y="410699"/>
                </a:lnTo>
                <a:lnTo>
                  <a:pt x="90509" y="442584"/>
                </a:lnTo>
                <a:lnTo>
                  <a:pt x="64135" y="476661"/>
                </a:lnTo>
                <a:lnTo>
                  <a:pt x="41877" y="512781"/>
                </a:lnTo>
                <a:lnTo>
                  <a:pt x="24002" y="5507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6"/>
          <p:cNvSpPr txBox="1"/>
          <p:nvPr/>
        </p:nvSpPr>
        <p:spPr>
          <a:xfrm>
            <a:off x="2743200" y="5638800"/>
            <a:ext cx="2157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ORMONI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GONADICI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4" name="object 37"/>
          <p:cNvSpPr/>
          <p:nvPr/>
        </p:nvSpPr>
        <p:spPr>
          <a:xfrm>
            <a:off x="5181600" y="4953000"/>
            <a:ext cx="1447800" cy="807720"/>
          </a:xfrm>
          <a:custGeom>
            <a:avLst/>
            <a:gdLst/>
            <a:ahLst/>
            <a:cxnLst/>
            <a:rect l="l" t="t" r="r" b="b"/>
            <a:pathLst>
              <a:path w="1155700" h="655320">
                <a:moveTo>
                  <a:pt x="1086187" y="31902"/>
                </a:moveTo>
                <a:lnTo>
                  <a:pt x="0" y="643763"/>
                </a:lnTo>
                <a:lnTo>
                  <a:pt x="6350" y="654812"/>
                </a:lnTo>
                <a:lnTo>
                  <a:pt x="1092401" y="42957"/>
                </a:lnTo>
                <a:lnTo>
                  <a:pt x="1086187" y="31902"/>
                </a:lnTo>
                <a:close/>
              </a:path>
              <a:path w="1155700" h="655320">
                <a:moveTo>
                  <a:pt x="1138351" y="25654"/>
                </a:moveTo>
                <a:lnTo>
                  <a:pt x="1097279" y="25654"/>
                </a:lnTo>
                <a:lnTo>
                  <a:pt x="1103502" y="36702"/>
                </a:lnTo>
                <a:lnTo>
                  <a:pt x="1092401" y="42957"/>
                </a:lnTo>
                <a:lnTo>
                  <a:pt x="1107948" y="70612"/>
                </a:lnTo>
                <a:lnTo>
                  <a:pt x="1138351" y="25654"/>
                </a:lnTo>
                <a:close/>
              </a:path>
              <a:path w="1155700" h="655320">
                <a:moveTo>
                  <a:pt x="1097279" y="25654"/>
                </a:moveTo>
                <a:lnTo>
                  <a:pt x="1086187" y="31902"/>
                </a:lnTo>
                <a:lnTo>
                  <a:pt x="1092401" y="42957"/>
                </a:lnTo>
                <a:lnTo>
                  <a:pt x="1103502" y="36702"/>
                </a:lnTo>
                <a:lnTo>
                  <a:pt x="1097279" y="25654"/>
                </a:lnTo>
                <a:close/>
              </a:path>
              <a:path w="1155700" h="655320">
                <a:moveTo>
                  <a:pt x="1155700" y="0"/>
                </a:moveTo>
                <a:lnTo>
                  <a:pt x="1070610" y="4191"/>
                </a:lnTo>
                <a:lnTo>
                  <a:pt x="1086187" y="31902"/>
                </a:lnTo>
                <a:lnTo>
                  <a:pt x="1097279" y="25654"/>
                </a:lnTo>
                <a:lnTo>
                  <a:pt x="1138351" y="25654"/>
                </a:lnTo>
                <a:lnTo>
                  <a:pt x="1155700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8"/>
          <p:cNvSpPr/>
          <p:nvPr/>
        </p:nvSpPr>
        <p:spPr>
          <a:xfrm>
            <a:off x="5181600" y="5791200"/>
            <a:ext cx="1447800" cy="152400"/>
          </a:xfrm>
          <a:custGeom>
            <a:avLst/>
            <a:gdLst/>
            <a:ahLst/>
            <a:cxnLst/>
            <a:rect l="l" t="t" r="r" b="b"/>
            <a:pathLst>
              <a:path w="1154429" h="313689">
                <a:moveTo>
                  <a:pt x="1078591" y="282707"/>
                </a:moveTo>
                <a:lnTo>
                  <a:pt x="1070864" y="313512"/>
                </a:lnTo>
                <a:lnTo>
                  <a:pt x="1154049" y="295084"/>
                </a:lnTo>
                <a:lnTo>
                  <a:pt x="1143233" y="285800"/>
                </a:lnTo>
                <a:lnTo>
                  <a:pt x="1090929" y="285800"/>
                </a:lnTo>
                <a:lnTo>
                  <a:pt x="1078591" y="282707"/>
                </a:lnTo>
                <a:close/>
              </a:path>
              <a:path w="1154429" h="313689">
                <a:moveTo>
                  <a:pt x="1081679" y="270398"/>
                </a:moveTo>
                <a:lnTo>
                  <a:pt x="1078591" y="282707"/>
                </a:lnTo>
                <a:lnTo>
                  <a:pt x="1090929" y="285800"/>
                </a:lnTo>
                <a:lnTo>
                  <a:pt x="1093977" y="273481"/>
                </a:lnTo>
                <a:lnTo>
                  <a:pt x="1081679" y="270398"/>
                </a:lnTo>
                <a:close/>
              </a:path>
              <a:path w="1154429" h="313689">
                <a:moveTo>
                  <a:pt x="1089406" y="239598"/>
                </a:moveTo>
                <a:lnTo>
                  <a:pt x="1081679" y="270398"/>
                </a:lnTo>
                <a:lnTo>
                  <a:pt x="1093977" y="273481"/>
                </a:lnTo>
                <a:lnTo>
                  <a:pt x="1090929" y="285800"/>
                </a:lnTo>
                <a:lnTo>
                  <a:pt x="1143233" y="285800"/>
                </a:lnTo>
                <a:lnTo>
                  <a:pt x="1089406" y="239598"/>
                </a:lnTo>
                <a:close/>
              </a:path>
              <a:path w="1154429" h="313689">
                <a:moveTo>
                  <a:pt x="3048" y="0"/>
                </a:moveTo>
                <a:lnTo>
                  <a:pt x="0" y="12319"/>
                </a:lnTo>
                <a:lnTo>
                  <a:pt x="1078591" y="282707"/>
                </a:lnTo>
                <a:lnTo>
                  <a:pt x="1081679" y="27039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9"/>
          <p:cNvSpPr txBox="1"/>
          <p:nvPr/>
        </p:nvSpPr>
        <p:spPr>
          <a:xfrm>
            <a:off x="6739508" y="4393513"/>
            <a:ext cx="1073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ESTROGENI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(donna)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40"/>
          <p:cNvSpPr txBox="1"/>
          <p:nvPr/>
        </p:nvSpPr>
        <p:spPr>
          <a:xfrm>
            <a:off x="6739508" y="5473395"/>
            <a:ext cx="14751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(uomo)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8100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lang="it-IT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pc="-5" dirty="0" err="1" smtClean="0">
                <a:solidFill>
                  <a:srgbClr val="FFFFFF"/>
                </a:solidFill>
                <a:latin typeface="Arial"/>
                <a:cs typeface="Arial"/>
              </a:rPr>
              <a:t>GnRH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2" grpId="0" animBg="1"/>
      <p:bldP spid="26" grpId="0" animBg="1"/>
      <p:bldP spid="30" grpId="0" animBg="1"/>
      <p:bldP spid="28" grpId="0"/>
      <p:bldP spid="21" grpId="0" animBg="1"/>
      <p:bldP spid="25" grpId="0" animBg="1"/>
      <p:bldP spid="29" grpId="0" animBg="1"/>
      <p:bldP spid="24" grpId="0" animBg="1"/>
      <p:bldP spid="45" grpId="0" animBg="1"/>
      <p:bldP spid="46" grpId="0" animBg="1"/>
      <p:bldP spid="47" grpId="0" animBg="1"/>
      <p:bldP spid="49" grpId="0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57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Cambiamenti  in entrambi i sessi, tra gli 11 e i 14 anni 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524000"/>
            <a:ext cx="8610600" cy="4924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1034415" indent="-342900">
              <a:lnSpc>
                <a:spcPts val="3020"/>
              </a:lnSpc>
              <a:spcBef>
                <a:spcPts val="480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Accelerazione</a:t>
            </a:r>
            <a:r>
              <a:rPr lang="it-IT" sz="2400" spc="-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seguita </a:t>
            </a:r>
            <a:r>
              <a:rPr lang="it-IT" sz="2400" spc="-5" dirty="0" smtClean="0">
                <a:latin typeface="Arial"/>
                <a:cs typeface="Arial"/>
              </a:rPr>
              <a:t>da </a:t>
            </a:r>
            <a:r>
              <a:rPr lang="it-IT" sz="2400" dirty="0" smtClean="0">
                <a:latin typeface="Arial"/>
                <a:cs typeface="Arial"/>
              </a:rPr>
              <a:t>rallentamento </a:t>
            </a:r>
            <a:r>
              <a:rPr lang="it-IT" sz="2400" spc="-5" dirty="0" smtClean="0">
                <a:latin typeface="Arial"/>
                <a:cs typeface="Arial"/>
              </a:rPr>
              <a:t>e  </a:t>
            </a:r>
            <a:r>
              <a:rPr lang="it-IT" sz="2400" dirty="0" smtClean="0">
                <a:latin typeface="Arial"/>
                <a:cs typeface="Arial"/>
              </a:rPr>
              <a:t>arresto dell’accrescimento</a:t>
            </a:r>
            <a:r>
              <a:rPr lang="it-IT" sz="2400" spc="-10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scheletrico.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Font typeface="Wingdings"/>
              <a:buChar char=""/>
            </a:pPr>
            <a:endParaRPr lang="it-IT" sz="360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5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Aumento</a:t>
            </a:r>
            <a:r>
              <a:rPr lang="it-IT" sz="2400" spc="-5" dirty="0" smtClean="0">
                <a:latin typeface="Arial"/>
                <a:cs typeface="Arial"/>
              </a:rPr>
              <a:t> e/o </a:t>
            </a:r>
            <a:r>
              <a:rPr lang="it-IT" sz="2400" dirty="0" smtClean="0">
                <a:latin typeface="Arial"/>
                <a:cs typeface="Arial"/>
              </a:rPr>
              <a:t>ridistribuzione del grasso corporeo  </a:t>
            </a:r>
            <a:r>
              <a:rPr lang="it-IT" sz="2400" spc="-5" dirty="0" smtClean="0">
                <a:latin typeface="Arial"/>
                <a:cs typeface="Arial"/>
              </a:rPr>
              <a:t>e del tessuto</a:t>
            </a:r>
            <a:r>
              <a:rPr lang="it-IT" sz="2400" spc="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muscolare.</a:t>
            </a:r>
            <a:endParaRPr lang="it-IT" sz="24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Font typeface="Wingdings"/>
              <a:buChar char=""/>
            </a:pPr>
            <a:endParaRPr lang="it-IT" sz="3600" dirty="0" smtClean="0">
              <a:latin typeface="Times New Roman"/>
              <a:cs typeface="Times New Roman"/>
            </a:endParaRPr>
          </a:p>
          <a:p>
            <a:pPr marL="355600" marR="6985" indent="-342900">
              <a:lnSpc>
                <a:spcPts val="3020"/>
              </a:lnSpc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Sviluppo</a:t>
            </a:r>
            <a:r>
              <a:rPr lang="it-IT" sz="2400" spc="-5" dirty="0" smtClean="0">
                <a:latin typeface="Arial"/>
                <a:cs typeface="Arial"/>
              </a:rPr>
              <a:t> del sistema </a:t>
            </a:r>
            <a:r>
              <a:rPr lang="it-IT" sz="2400" dirty="0" smtClean="0">
                <a:latin typeface="Arial"/>
                <a:cs typeface="Arial"/>
              </a:rPr>
              <a:t>circolatorio </a:t>
            </a:r>
            <a:r>
              <a:rPr lang="it-IT" sz="2400" spc="-5" dirty="0" smtClean="0">
                <a:latin typeface="Arial"/>
                <a:cs typeface="Arial"/>
              </a:rPr>
              <a:t>e </a:t>
            </a:r>
            <a:r>
              <a:rPr lang="it-IT" sz="2400" dirty="0" smtClean="0">
                <a:latin typeface="Arial"/>
                <a:cs typeface="Arial"/>
              </a:rPr>
              <a:t>respiratorio </a:t>
            </a:r>
            <a:r>
              <a:rPr lang="it-IT" sz="2400" spc="-5" dirty="0" smtClean="0">
                <a:latin typeface="Arial"/>
                <a:cs typeface="Arial"/>
              </a:rPr>
              <a:t>e  quindi aumento di </a:t>
            </a:r>
            <a:r>
              <a:rPr lang="it-IT" sz="2400" dirty="0" smtClean="0">
                <a:latin typeface="Arial"/>
                <a:cs typeface="Arial"/>
              </a:rPr>
              <a:t>forza </a:t>
            </a:r>
            <a:r>
              <a:rPr lang="it-IT" sz="2400" spc="-5" dirty="0" smtClean="0">
                <a:latin typeface="Arial"/>
                <a:cs typeface="Arial"/>
              </a:rPr>
              <a:t>e</a:t>
            </a:r>
            <a:r>
              <a:rPr lang="it-IT" sz="2400" spc="30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resistenza.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FF99"/>
              </a:buClr>
              <a:buFont typeface="Wingdings"/>
              <a:buChar char=""/>
            </a:pPr>
            <a:endParaRPr lang="it-IT" sz="36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marR="321945" indent="-342900">
              <a:lnSpc>
                <a:spcPts val="3020"/>
              </a:lnSpc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Maturazione </a:t>
            </a:r>
            <a:r>
              <a:rPr lang="it-IT" sz="2400" dirty="0" smtClean="0">
                <a:latin typeface="Arial"/>
                <a:cs typeface="Arial"/>
              </a:rPr>
              <a:t>dei caratteri sessuali </a:t>
            </a:r>
            <a:r>
              <a:rPr lang="it-IT" sz="2400" spc="-5" dirty="0" smtClean="0">
                <a:latin typeface="Arial"/>
                <a:cs typeface="Arial"/>
              </a:rPr>
              <a:t>secondari e  degli organi</a:t>
            </a:r>
            <a:r>
              <a:rPr lang="it-IT" sz="2400" spc="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riproduttivi.</a:t>
            </a:r>
            <a:endParaRPr lang="it-IT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Cambiamenti  nella femmina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524000"/>
            <a:ext cx="8610600" cy="176202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dirty="0" smtClean="0">
                <a:latin typeface="Arial"/>
                <a:cs typeface="Arial"/>
              </a:rPr>
              <a:t>Sviluppo del seno (tra 8 e 13</a:t>
            </a:r>
            <a:r>
              <a:rPr lang="it-IT" sz="2400" spc="-12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anni).</a:t>
            </a: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dirty="0" smtClean="0">
                <a:latin typeface="Arial"/>
                <a:cs typeface="Arial"/>
              </a:rPr>
              <a:t>Comparsa primi peli</a:t>
            </a:r>
            <a:r>
              <a:rPr lang="it-IT" sz="2400" spc="-90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pubici.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dirty="0" smtClean="0">
                <a:latin typeface="Arial"/>
                <a:cs typeface="Arial"/>
              </a:rPr>
              <a:t>Menarca.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dirty="0" smtClean="0">
                <a:latin typeface="Arial"/>
                <a:cs typeface="Arial"/>
              </a:rPr>
              <a:t>Si allarga il bacino, i fianchi e le </a:t>
            </a:r>
            <a:r>
              <a:rPr lang="it-IT" sz="2400" spc="5" dirty="0" smtClean="0">
                <a:latin typeface="Arial"/>
                <a:cs typeface="Arial"/>
              </a:rPr>
              <a:t>cosce </a:t>
            </a:r>
            <a:r>
              <a:rPr lang="it-IT" sz="2400" dirty="0" smtClean="0">
                <a:latin typeface="Arial"/>
                <a:cs typeface="Arial"/>
              </a:rPr>
              <a:t>si</a:t>
            </a:r>
            <a:r>
              <a:rPr lang="it-IT" sz="2400" spc="-16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arrotondano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23" name="object 27"/>
          <p:cNvSpPr/>
          <p:nvPr/>
        </p:nvSpPr>
        <p:spPr>
          <a:xfrm>
            <a:off x="1676400" y="3429000"/>
            <a:ext cx="5867400" cy="2971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Cambiamenti  nel maschio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524000"/>
            <a:ext cx="8610600" cy="266342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387985" indent="-342900" algn="just">
              <a:lnSpc>
                <a:spcPct val="80000"/>
              </a:lnSpc>
              <a:spcBef>
                <a:spcPts val="530"/>
              </a:spcBef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spc="-5" dirty="0" smtClean="0">
                <a:latin typeface="Arial"/>
                <a:cs typeface="Arial"/>
              </a:rPr>
              <a:t>Nei maschi la pubertà è leggermente più tardiva rispetto a quella delle  femmine(9-14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anni).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spc="-5" dirty="0" smtClean="0">
                <a:latin typeface="Arial"/>
                <a:cs typeface="Arial"/>
              </a:rPr>
              <a:t>Accrescimento testicoli.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spc="-5" dirty="0" smtClean="0">
                <a:latin typeface="Arial"/>
                <a:cs typeface="Arial"/>
              </a:rPr>
              <a:t>Sviluppo del</a:t>
            </a:r>
            <a:r>
              <a:rPr lang="it-IT" sz="2400" spc="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pene.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spc="-5" dirty="0" smtClean="0">
                <a:latin typeface="Arial"/>
                <a:cs typeface="Arial"/>
              </a:rPr>
              <a:t>Ingrandimento dello</a:t>
            </a:r>
            <a:r>
              <a:rPr lang="it-IT" sz="2400" spc="1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scroto.</a:t>
            </a: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spc="-5" dirty="0" smtClean="0">
                <a:latin typeface="Arial"/>
                <a:cs typeface="Arial"/>
              </a:rPr>
              <a:t>Prima</a:t>
            </a:r>
            <a:r>
              <a:rPr lang="it-IT" sz="2400" spc="-2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eiaculazione.</a:t>
            </a:r>
            <a:endParaRPr lang="it-IT" sz="24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ts val="1730"/>
              </a:lnSpc>
              <a:spcBef>
                <a:spcPts val="415"/>
              </a:spcBef>
              <a:buClr>
                <a:srgbClr val="99FF99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spc="-5" dirty="0" smtClean="0">
                <a:latin typeface="Arial"/>
                <a:cs typeface="Arial"/>
              </a:rPr>
              <a:t>Mutamento della voce e comparsa dei peli facciali (che riempiranno il viso  solo a sviluppo puberale</a:t>
            </a:r>
            <a:r>
              <a:rPr lang="it-IT" sz="2400" spc="2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completato)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25" name="object 38"/>
          <p:cNvSpPr/>
          <p:nvPr/>
        </p:nvSpPr>
        <p:spPr>
          <a:xfrm>
            <a:off x="2438400" y="4343400"/>
            <a:ext cx="4187825" cy="2185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Aspetti psicologici legati ai cambiamenti  fisici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2362200" y="1447800"/>
            <a:ext cx="6553200" cy="522707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0"/>
              </a:spcBef>
            </a:pPr>
            <a:r>
              <a:rPr lang="it-IT" sz="3200" b="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Nelle femmine:</a:t>
            </a:r>
            <a:endParaRPr lang="it-IT" sz="3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208915" indent="-342900" algn="just">
              <a:lnSpc>
                <a:spcPts val="2590"/>
              </a:lnSpc>
              <a:spcBef>
                <a:spcPts val="61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Possono</a:t>
            </a:r>
            <a:r>
              <a:rPr lang="it-IT" sz="2000" spc="-5" dirty="0" smtClean="0">
                <a:latin typeface="Arial"/>
                <a:cs typeface="Arial"/>
              </a:rPr>
              <a:t> reagire positivamente alla comparsa del seno,  ma se questa avviene troppo precocemente possono  sentirsi in difficoltà e temono di essere prese in</a:t>
            </a:r>
            <a:r>
              <a:rPr lang="it-IT" sz="2000" spc="114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giro.</a:t>
            </a:r>
            <a:endParaRPr lang="it-IT" sz="20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ts val="2735"/>
              </a:lnSpc>
              <a:spcBef>
                <a:spcPts val="254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Atteggiamento </a:t>
            </a:r>
            <a:r>
              <a:rPr lang="it-IT" sz="2000" dirty="0" smtClean="0">
                <a:latin typeface="Arial"/>
                <a:cs typeface="Arial"/>
              </a:rPr>
              <a:t>di segretezza in </a:t>
            </a:r>
            <a:r>
              <a:rPr lang="it-IT" sz="2000" spc="-5" dirty="0" smtClean="0">
                <a:latin typeface="Arial"/>
                <a:cs typeface="Arial"/>
              </a:rPr>
              <a:t>relazione </a:t>
            </a:r>
            <a:r>
              <a:rPr lang="it-IT" sz="2000" dirty="0" smtClean="0">
                <a:latin typeface="Arial"/>
                <a:cs typeface="Arial"/>
              </a:rPr>
              <a:t>al menarca (</a:t>
            </a:r>
            <a:r>
              <a:rPr lang="it-IT" sz="2000" spc="-5" dirty="0" smtClean="0">
                <a:latin typeface="Arial"/>
                <a:cs typeface="Arial"/>
              </a:rPr>
              <a:t>di cui parlano inizialmente solo con la</a:t>
            </a:r>
            <a:r>
              <a:rPr lang="it-IT" sz="2000" spc="7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madre).</a:t>
            </a:r>
          </a:p>
          <a:p>
            <a:pPr marL="355600" marR="5080" indent="-342900" algn="just">
              <a:lnSpc>
                <a:spcPts val="2590"/>
              </a:lnSpc>
              <a:spcBef>
                <a:spcPts val="61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Sentimenti</a:t>
            </a:r>
            <a:r>
              <a:rPr lang="it-IT" sz="2000" spc="-5" dirty="0" smtClean="0">
                <a:latin typeface="Arial"/>
                <a:cs typeface="Arial"/>
              </a:rPr>
              <a:t> 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negativi</a:t>
            </a:r>
            <a:r>
              <a:rPr lang="it-IT" sz="2000" spc="-5" dirty="0" smtClean="0">
                <a:latin typeface="Arial"/>
                <a:cs typeface="Arial"/>
              </a:rPr>
              <a:t> nei confronti dei cambiamenti di peso  </a:t>
            </a:r>
            <a:r>
              <a:rPr lang="it-IT" sz="2000" dirty="0" smtClean="0">
                <a:latin typeface="Arial"/>
                <a:cs typeface="Arial"/>
              </a:rPr>
              <a:t>e </a:t>
            </a:r>
            <a:r>
              <a:rPr lang="it-IT" sz="2000" spc="-5" dirty="0" smtClean="0">
                <a:latin typeface="Arial"/>
                <a:cs typeface="Arial"/>
              </a:rPr>
              <a:t>altezza </a:t>
            </a:r>
            <a:r>
              <a:rPr lang="it-IT" sz="2000" dirty="0" smtClean="0">
                <a:latin typeface="Arial"/>
                <a:cs typeface="Arial"/>
              </a:rPr>
              <a:t>(</a:t>
            </a:r>
            <a:r>
              <a:rPr lang="it-IT" sz="2000" spc="-5" dirty="0" smtClean="0">
                <a:latin typeface="Arial"/>
                <a:cs typeface="Arial"/>
              </a:rPr>
              <a:t>in relazione </a:t>
            </a:r>
            <a:r>
              <a:rPr lang="it-IT" sz="2000" dirty="0" smtClean="0">
                <a:latin typeface="Arial"/>
                <a:cs typeface="Arial"/>
              </a:rPr>
              <a:t>a </a:t>
            </a:r>
            <a:r>
              <a:rPr lang="it-IT" sz="2000" spc="-5" dirty="0" smtClean="0">
                <a:latin typeface="Arial"/>
                <a:cs typeface="Arial"/>
              </a:rPr>
              <a:t>ideali </a:t>
            </a:r>
            <a:r>
              <a:rPr lang="it-IT" sz="2000" dirty="0" smtClean="0">
                <a:latin typeface="Arial"/>
                <a:cs typeface="Arial"/>
              </a:rPr>
              <a:t>estetici e</a:t>
            </a:r>
            <a:r>
              <a:rPr lang="it-IT" sz="2000" spc="50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sociali).</a:t>
            </a:r>
            <a:endParaRPr lang="it-IT" sz="2000" dirty="0" smtClean="0">
              <a:latin typeface="Arial"/>
              <a:cs typeface="Arial"/>
            </a:endParaRPr>
          </a:p>
          <a:p>
            <a:pPr marL="355600" marR="414020" indent="-342900" algn="just">
              <a:lnSpc>
                <a:spcPts val="2590"/>
              </a:lnSpc>
              <a:spcBef>
                <a:spcPts val="58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Livelli avanzati </a:t>
            </a:r>
            <a:r>
              <a:rPr lang="it-IT" sz="2000" spc="-5" dirty="0" smtClean="0">
                <a:latin typeface="Arial"/>
                <a:cs typeface="Arial"/>
              </a:rPr>
              <a:t>di sviluppo puberale possono essere  considerati </a:t>
            </a:r>
            <a:r>
              <a:rPr lang="it-IT" sz="2000" dirty="0" smtClean="0">
                <a:latin typeface="Arial"/>
                <a:cs typeface="Arial"/>
              </a:rPr>
              <a:t>fattori </a:t>
            </a:r>
            <a:r>
              <a:rPr lang="it-IT" sz="2000" spc="-5" dirty="0" smtClean="0">
                <a:latin typeface="Arial"/>
                <a:cs typeface="Arial"/>
              </a:rPr>
              <a:t>predittivi di problemi</a:t>
            </a:r>
            <a:r>
              <a:rPr lang="it-IT" sz="2000" spc="55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alimentari.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23" name="object 27"/>
          <p:cNvSpPr/>
          <p:nvPr/>
        </p:nvSpPr>
        <p:spPr>
          <a:xfrm>
            <a:off x="228600" y="3200400"/>
            <a:ext cx="1981200" cy="1447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Aspetti psicologici legati ai cambiamenti  fisici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981200"/>
            <a:ext cx="8534400" cy="374461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70"/>
              </a:spcBef>
            </a:pPr>
            <a:r>
              <a:rPr lang="it-IT" sz="3200" b="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Nei</a:t>
            </a:r>
            <a:r>
              <a:rPr lang="it-IT" sz="3200" b="1" spc="-25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maschi:</a:t>
            </a:r>
            <a:endParaRPr lang="it-IT" sz="32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Atteggiamento</a:t>
            </a:r>
            <a:r>
              <a:rPr lang="it-IT" sz="3200" spc="-5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di segretezza </a:t>
            </a:r>
            <a:r>
              <a:rPr lang="it-IT" sz="3200" spc="-5" dirty="0" smtClean="0">
                <a:latin typeface="Arial"/>
                <a:cs typeface="Arial"/>
              </a:rPr>
              <a:t>attorno </a:t>
            </a:r>
            <a:r>
              <a:rPr lang="it-IT" sz="3200" dirty="0" smtClean="0">
                <a:latin typeface="Arial"/>
                <a:cs typeface="Arial"/>
              </a:rPr>
              <a:t>ai  </a:t>
            </a:r>
            <a:r>
              <a:rPr lang="it-IT" sz="3200" spc="-5" dirty="0" smtClean="0">
                <a:latin typeface="Arial"/>
                <a:cs typeface="Arial"/>
              </a:rPr>
              <a:t>cambiamenti del </a:t>
            </a:r>
            <a:r>
              <a:rPr lang="it-IT" sz="3200" dirty="0" smtClean="0">
                <a:latin typeface="Arial"/>
                <a:cs typeface="Arial"/>
              </a:rPr>
              <a:t>loro </a:t>
            </a:r>
            <a:r>
              <a:rPr lang="it-IT" sz="3200" spc="-5" dirty="0" smtClean="0">
                <a:latin typeface="Arial"/>
                <a:cs typeface="Arial"/>
              </a:rPr>
              <a:t>corpo, </a:t>
            </a:r>
            <a:r>
              <a:rPr lang="it-IT" sz="3200" dirty="0" smtClean="0">
                <a:latin typeface="Arial"/>
                <a:cs typeface="Arial"/>
              </a:rPr>
              <a:t>in </a:t>
            </a:r>
            <a:r>
              <a:rPr lang="it-IT" sz="3200" spc="-5" dirty="0" smtClean="0">
                <a:latin typeface="Arial"/>
                <a:cs typeface="Arial"/>
              </a:rPr>
              <a:t>particolar  modo </a:t>
            </a:r>
            <a:r>
              <a:rPr lang="it-IT" sz="3200" dirty="0" smtClean="0">
                <a:latin typeface="Arial"/>
                <a:cs typeface="Arial"/>
              </a:rPr>
              <a:t>in </a:t>
            </a:r>
            <a:r>
              <a:rPr lang="it-IT" sz="3200" spc="-5" dirty="0" smtClean="0">
                <a:latin typeface="Arial"/>
                <a:cs typeface="Arial"/>
              </a:rPr>
              <a:t>relazione alla </a:t>
            </a:r>
            <a:r>
              <a:rPr lang="it-IT" sz="3200" dirty="0" smtClean="0">
                <a:latin typeface="Arial"/>
                <a:cs typeface="Arial"/>
              </a:rPr>
              <a:t>prima</a:t>
            </a:r>
            <a:r>
              <a:rPr lang="it-IT" sz="3200" spc="-60" dirty="0" smtClean="0">
                <a:latin typeface="Arial"/>
                <a:cs typeface="Arial"/>
              </a:rPr>
              <a:t> </a:t>
            </a:r>
            <a:r>
              <a:rPr lang="it-IT" sz="3200" spc="-5" dirty="0" smtClean="0">
                <a:latin typeface="Arial"/>
                <a:cs typeface="Arial"/>
              </a:rPr>
              <a:t>eiaculazione.</a:t>
            </a:r>
            <a:endParaRPr lang="it-IT" sz="3200" dirty="0" smtClean="0">
              <a:latin typeface="Arial"/>
              <a:cs typeface="Arial"/>
            </a:endParaRPr>
          </a:p>
          <a:p>
            <a:pPr marL="355600" marR="658495" indent="-342900" algn="just">
              <a:lnSpc>
                <a:spcPct val="100000"/>
              </a:lnSpc>
              <a:spcBef>
                <a:spcPts val="770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  <a:tab pos="7030084" algn="l"/>
              </a:tabLst>
            </a:pP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Apprezzano</a:t>
            </a:r>
            <a:r>
              <a:rPr lang="it-IT" sz="3200" dirty="0" smtClean="0">
                <a:latin typeface="Arial"/>
                <a:cs typeface="Arial"/>
              </a:rPr>
              <a:t> e </a:t>
            </a:r>
            <a:r>
              <a:rPr lang="it-IT" sz="3200" spc="-5" dirty="0" smtClean="0">
                <a:latin typeface="Arial"/>
                <a:cs typeface="Arial"/>
              </a:rPr>
              <a:t>mettono </a:t>
            </a:r>
            <a:r>
              <a:rPr lang="it-IT" sz="3200" dirty="0" smtClean="0">
                <a:latin typeface="Arial"/>
                <a:cs typeface="Arial"/>
              </a:rPr>
              <a:t>in </a:t>
            </a:r>
            <a:r>
              <a:rPr lang="it-IT" sz="3200" spc="-5" dirty="0" smtClean="0">
                <a:latin typeface="Arial"/>
                <a:cs typeface="Arial"/>
              </a:rPr>
              <a:t>evidenza  l’</a:t>
            </a:r>
            <a:r>
              <a:rPr lang="it-IT" sz="3200" dirty="0" smtClean="0">
                <a:latin typeface="Arial"/>
                <a:cs typeface="Arial"/>
              </a:rPr>
              <a:t>i</a:t>
            </a:r>
            <a:r>
              <a:rPr lang="it-IT" sz="3200" spc="-10" dirty="0" smtClean="0">
                <a:latin typeface="Arial"/>
                <a:cs typeface="Arial"/>
              </a:rPr>
              <a:t>n</a:t>
            </a:r>
            <a:r>
              <a:rPr lang="it-IT" sz="3200" dirty="0" smtClean="0">
                <a:latin typeface="Arial"/>
                <a:cs typeface="Arial"/>
              </a:rPr>
              <a:t>crem</a:t>
            </a:r>
            <a:r>
              <a:rPr lang="it-IT" sz="3200" spc="-20" dirty="0" smtClean="0">
                <a:latin typeface="Arial"/>
                <a:cs typeface="Arial"/>
              </a:rPr>
              <a:t>e</a:t>
            </a:r>
            <a:r>
              <a:rPr lang="it-IT" sz="3200" dirty="0" smtClean="0">
                <a:latin typeface="Arial"/>
                <a:cs typeface="Arial"/>
              </a:rPr>
              <a:t>n</a:t>
            </a:r>
            <a:r>
              <a:rPr lang="it-IT" sz="3200" spc="-10" dirty="0" smtClean="0">
                <a:latin typeface="Arial"/>
                <a:cs typeface="Arial"/>
              </a:rPr>
              <a:t>t</a:t>
            </a:r>
            <a:r>
              <a:rPr lang="it-IT" sz="3200" dirty="0" smtClean="0">
                <a:latin typeface="Arial"/>
                <a:cs typeface="Arial"/>
              </a:rPr>
              <a:t>o</a:t>
            </a:r>
            <a:r>
              <a:rPr lang="it-IT" sz="3200" spc="-35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d</a:t>
            </a:r>
            <a:r>
              <a:rPr lang="it-IT" sz="3200" spc="-15" dirty="0" smtClean="0">
                <a:latin typeface="Arial"/>
                <a:cs typeface="Arial"/>
              </a:rPr>
              <a:t>e</a:t>
            </a:r>
            <a:r>
              <a:rPr lang="it-IT" sz="3200" dirty="0" smtClean="0">
                <a:latin typeface="Arial"/>
                <a:cs typeface="Arial"/>
              </a:rPr>
              <a:t>lla</a:t>
            </a:r>
            <a:r>
              <a:rPr lang="it-IT" sz="3200" spc="-15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massa </a:t>
            </a:r>
            <a:r>
              <a:rPr lang="it-IT" sz="3200" spc="-30" dirty="0" smtClean="0">
                <a:latin typeface="Arial"/>
                <a:cs typeface="Arial"/>
              </a:rPr>
              <a:t>m</a:t>
            </a:r>
            <a:r>
              <a:rPr lang="it-IT" sz="3200" spc="-15" dirty="0" smtClean="0">
                <a:latin typeface="Arial"/>
                <a:cs typeface="Arial"/>
              </a:rPr>
              <a:t>u</a:t>
            </a:r>
            <a:r>
              <a:rPr lang="it-IT" sz="3200" dirty="0" smtClean="0">
                <a:latin typeface="Arial"/>
                <a:cs typeface="Arial"/>
              </a:rPr>
              <a:t>scolare	e  </a:t>
            </a:r>
            <a:r>
              <a:rPr lang="it-IT" sz="3200" spc="-5" dirty="0" smtClean="0">
                <a:latin typeface="Arial"/>
                <a:cs typeface="Arial"/>
              </a:rPr>
              <a:t>dell’altezza.</a:t>
            </a:r>
            <a:endParaRPr lang="it-IT"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Il nuovo corpo: aspetti critici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600200"/>
            <a:ext cx="8534400" cy="480131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857250" indent="-342900" algn="just">
              <a:lnSpc>
                <a:spcPct val="80000"/>
              </a:lnSpc>
              <a:spcBef>
                <a:spcPts val="770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Effetto 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profondo </a:t>
            </a:r>
            <a:r>
              <a:rPr lang="it-IT" sz="3200" dirty="0" smtClean="0">
                <a:latin typeface="Arial"/>
                <a:cs typeface="Arial"/>
              </a:rPr>
              <a:t>sulla costruzione </a:t>
            </a:r>
            <a:r>
              <a:rPr lang="it-IT" sz="3200" spc="-5" dirty="0" smtClean="0">
                <a:latin typeface="Arial"/>
                <a:cs typeface="Arial"/>
              </a:rPr>
              <a:t>della </a:t>
            </a:r>
            <a:r>
              <a:rPr lang="it-IT" sz="3200" dirty="0" smtClean="0">
                <a:latin typeface="Arial"/>
                <a:cs typeface="Arial"/>
              </a:rPr>
              <a:t>sua  identità, </a:t>
            </a:r>
            <a:r>
              <a:rPr lang="it-IT" sz="3200" spc="-5" dirty="0" smtClean="0">
                <a:latin typeface="Arial"/>
                <a:cs typeface="Arial"/>
              </a:rPr>
              <a:t>immagine di sé, autostima, status  </a:t>
            </a:r>
            <a:r>
              <a:rPr lang="it-IT" sz="3200" dirty="0" smtClean="0">
                <a:latin typeface="Arial"/>
                <a:cs typeface="Arial"/>
              </a:rPr>
              <a:t>sociale.</a:t>
            </a:r>
          </a:p>
          <a:p>
            <a:pPr marL="355600" marR="5080" indent="-342900" algn="just">
              <a:lnSpc>
                <a:spcPts val="2690"/>
              </a:lnSpc>
              <a:spcBef>
                <a:spcPts val="645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Divario</a:t>
            </a:r>
            <a:r>
              <a:rPr lang="it-IT" sz="3200" spc="-5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tra l’ </a:t>
            </a:r>
            <a:r>
              <a:rPr lang="it-IT" sz="3200" spc="-5" dirty="0" smtClean="0">
                <a:latin typeface="Arial"/>
                <a:cs typeface="Arial"/>
              </a:rPr>
              <a:t>avvenuta maturazione </a:t>
            </a:r>
            <a:r>
              <a:rPr lang="it-IT" sz="3200" dirty="0" smtClean="0">
                <a:latin typeface="Arial"/>
                <a:cs typeface="Arial"/>
              </a:rPr>
              <a:t>biologica </a:t>
            </a:r>
            <a:r>
              <a:rPr lang="it-IT" sz="3200" spc="-5" dirty="0" smtClean="0">
                <a:latin typeface="Arial"/>
                <a:cs typeface="Arial"/>
              </a:rPr>
              <a:t>e la  maturazione</a:t>
            </a:r>
            <a:r>
              <a:rPr lang="it-IT" sz="3200" spc="-10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sociale.</a:t>
            </a:r>
          </a:p>
          <a:p>
            <a:pPr marL="355600" marR="99695" indent="-342900" algn="just">
              <a:lnSpc>
                <a:spcPct val="80000"/>
              </a:lnSpc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Accettazione</a:t>
            </a:r>
            <a:r>
              <a:rPr lang="it-IT" sz="3200" spc="-5" dirty="0" smtClean="0">
                <a:latin typeface="Arial"/>
                <a:cs typeface="Arial"/>
              </a:rPr>
              <a:t> del nuovo </a:t>
            </a:r>
            <a:r>
              <a:rPr lang="it-IT" sz="3200" dirty="0" smtClean="0">
                <a:latin typeface="Arial"/>
                <a:cs typeface="Arial"/>
              </a:rPr>
              <a:t>corpo: </a:t>
            </a:r>
            <a:r>
              <a:rPr lang="it-IT" sz="3200" spc="-5" dirty="0" smtClean="0">
                <a:latin typeface="Arial"/>
                <a:cs typeface="Arial"/>
              </a:rPr>
              <a:t>abbandonare la  </a:t>
            </a:r>
            <a:r>
              <a:rPr lang="it-IT" sz="3200" dirty="0" smtClean="0">
                <a:latin typeface="Arial"/>
                <a:cs typeface="Arial"/>
              </a:rPr>
              <a:t>vecchia </a:t>
            </a:r>
            <a:r>
              <a:rPr lang="it-IT" sz="3200" spc="-5" dirty="0" smtClean="0">
                <a:latin typeface="Arial"/>
                <a:cs typeface="Arial"/>
              </a:rPr>
              <a:t>immagine del </a:t>
            </a:r>
            <a:r>
              <a:rPr lang="it-IT" sz="3200" dirty="0" smtClean="0">
                <a:latin typeface="Arial"/>
                <a:cs typeface="Arial"/>
              </a:rPr>
              <a:t>corpo </a:t>
            </a:r>
            <a:r>
              <a:rPr lang="it-IT" sz="3200" spc="-5" dirty="0" smtClean="0">
                <a:latin typeface="Arial"/>
                <a:cs typeface="Arial"/>
              </a:rPr>
              <a:t>etereo </a:t>
            </a:r>
            <a:r>
              <a:rPr lang="it-IT" sz="3200" dirty="0" smtClean="0">
                <a:latin typeface="Arial"/>
                <a:cs typeface="Arial"/>
              </a:rPr>
              <a:t>infantile </a:t>
            </a:r>
            <a:r>
              <a:rPr lang="it-IT" sz="3200" spc="-5" dirty="0" smtClean="0">
                <a:latin typeface="Arial"/>
                <a:cs typeface="Arial"/>
              </a:rPr>
              <a:t>e  costruire una </a:t>
            </a:r>
            <a:r>
              <a:rPr lang="it-IT" sz="3200" spc="-5" dirty="0" smtClean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nuova immagine mentale del  proprio corpo</a:t>
            </a:r>
            <a:r>
              <a:rPr lang="it-IT" sz="3200" spc="-5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nutrendola </a:t>
            </a:r>
            <a:r>
              <a:rPr lang="it-IT" sz="3200" spc="-5" dirty="0" smtClean="0">
                <a:latin typeface="Arial"/>
                <a:cs typeface="Arial"/>
              </a:rPr>
              <a:t>di nuovi </a:t>
            </a:r>
            <a:r>
              <a:rPr lang="it-IT" sz="3200" dirty="0" smtClean="0">
                <a:latin typeface="Arial"/>
                <a:cs typeface="Arial"/>
              </a:rPr>
              <a:t>significati </a:t>
            </a:r>
            <a:r>
              <a:rPr lang="it-IT" sz="3200" spc="-5" dirty="0" smtClean="0">
                <a:latin typeface="Arial"/>
                <a:cs typeface="Arial"/>
              </a:rPr>
              <a:t>per  la </a:t>
            </a:r>
            <a:r>
              <a:rPr lang="it-IT" sz="3200" dirty="0" smtClean="0">
                <a:latin typeface="Arial"/>
                <a:cs typeface="Arial"/>
              </a:rPr>
              <a:t>costruzione dell’identità </a:t>
            </a:r>
            <a:r>
              <a:rPr lang="it-IT" sz="3200" spc="-5" dirty="0" smtClean="0">
                <a:latin typeface="Arial"/>
                <a:cs typeface="Arial"/>
              </a:rPr>
              <a:t>di genere e</a:t>
            </a:r>
            <a:r>
              <a:rPr lang="it-IT" sz="3200" spc="25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sessuale.</a:t>
            </a:r>
            <a:endParaRPr lang="it-IT"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Il nuovo corpo: nascita di conflitti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33400" y="1600200"/>
            <a:ext cx="315849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</a:rPr>
              <a:t>Nostalgia</a:t>
            </a:r>
            <a:r>
              <a:rPr sz="2000" spc="-5" dirty="0">
                <a:solidFill>
                  <a:srgbClr val="FFFFFF"/>
                </a:solidFill>
              </a:rPr>
              <a:t> per </a:t>
            </a:r>
            <a:r>
              <a:rPr sz="2000" spc="-10" dirty="0">
                <a:solidFill>
                  <a:srgbClr val="FFFFFF"/>
                </a:solidFill>
              </a:rPr>
              <a:t>il </a:t>
            </a:r>
            <a:r>
              <a:rPr sz="2000" spc="-5" dirty="0">
                <a:solidFill>
                  <a:srgbClr val="FFFFFF"/>
                </a:solidFill>
              </a:rPr>
              <a:t>vecchio  corpo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infantile,</a:t>
            </a:r>
            <a:endParaRPr sz="2000" dirty="0"/>
          </a:p>
          <a:p>
            <a:pPr marL="12700" marR="463550">
              <a:lnSpc>
                <a:spcPts val="3460"/>
              </a:lnSpc>
              <a:spcBef>
                <a:spcPts val="204"/>
              </a:spcBef>
            </a:pPr>
            <a:r>
              <a:rPr sz="2000" spc="-5" dirty="0">
                <a:solidFill>
                  <a:srgbClr val="FFFFFF"/>
                </a:solidFill>
              </a:rPr>
              <a:t>usato per relazioni  tenere con i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genitori</a:t>
            </a:r>
            <a:endParaRPr sz="2000" dirty="0"/>
          </a:p>
        </p:txBody>
      </p:sp>
      <p:sp>
        <p:nvSpPr>
          <p:cNvPr id="23" name="object 21"/>
          <p:cNvSpPr/>
          <p:nvPr/>
        </p:nvSpPr>
        <p:spPr>
          <a:xfrm>
            <a:off x="1371600" y="3581400"/>
            <a:ext cx="576580" cy="719455"/>
          </a:xfrm>
          <a:custGeom>
            <a:avLst/>
            <a:gdLst/>
            <a:ahLst/>
            <a:cxnLst/>
            <a:rect l="l" t="t" r="r" b="b"/>
            <a:pathLst>
              <a:path w="576580" h="719454">
                <a:moveTo>
                  <a:pt x="576199" y="539369"/>
                </a:moveTo>
                <a:lnTo>
                  <a:pt x="0" y="539369"/>
                </a:lnTo>
                <a:lnTo>
                  <a:pt x="288036" y="719201"/>
                </a:lnTo>
                <a:lnTo>
                  <a:pt x="576199" y="539369"/>
                </a:lnTo>
                <a:close/>
              </a:path>
              <a:path w="576580" h="719454">
                <a:moveTo>
                  <a:pt x="432181" y="0"/>
                </a:moveTo>
                <a:lnTo>
                  <a:pt x="144018" y="0"/>
                </a:lnTo>
                <a:lnTo>
                  <a:pt x="144018" y="539369"/>
                </a:lnTo>
                <a:lnTo>
                  <a:pt x="432181" y="539369"/>
                </a:lnTo>
                <a:lnTo>
                  <a:pt x="432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 txBox="1"/>
          <p:nvPr/>
        </p:nvSpPr>
        <p:spPr>
          <a:xfrm>
            <a:off x="533400" y="4724400"/>
            <a:ext cx="29051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Look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estremi che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manifestano il ripudio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29"/>
          <p:cNvSpPr/>
          <p:nvPr/>
        </p:nvSpPr>
        <p:spPr>
          <a:xfrm>
            <a:off x="3352800" y="3124200"/>
            <a:ext cx="2087880" cy="1295400"/>
          </a:xfrm>
          <a:custGeom>
            <a:avLst/>
            <a:gdLst/>
            <a:ahLst/>
            <a:cxnLst/>
            <a:rect l="l" t="t" r="r" b="b"/>
            <a:pathLst>
              <a:path w="2087879" h="1295400">
                <a:moveTo>
                  <a:pt x="0" y="647700"/>
                </a:moveTo>
                <a:lnTo>
                  <a:pt x="417449" y="0"/>
                </a:lnTo>
                <a:lnTo>
                  <a:pt x="417449" y="323850"/>
                </a:lnTo>
                <a:lnTo>
                  <a:pt x="1670050" y="323850"/>
                </a:lnTo>
                <a:lnTo>
                  <a:pt x="1670050" y="0"/>
                </a:lnTo>
                <a:lnTo>
                  <a:pt x="2087499" y="647700"/>
                </a:lnTo>
                <a:lnTo>
                  <a:pt x="1670050" y="1295400"/>
                </a:lnTo>
                <a:lnTo>
                  <a:pt x="1670050" y="971550"/>
                </a:lnTo>
                <a:lnTo>
                  <a:pt x="417449" y="971550"/>
                </a:lnTo>
                <a:lnTo>
                  <a:pt x="417449" y="1295400"/>
                </a:lnTo>
                <a:lnTo>
                  <a:pt x="0" y="6477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r>
              <a:rPr lang="it-IT" dirty="0" smtClean="0"/>
              <a:t> </a:t>
            </a:r>
            <a:endParaRPr dirty="0"/>
          </a:p>
        </p:txBody>
      </p:sp>
      <p:sp>
        <p:nvSpPr>
          <p:cNvPr id="29" name="object 24"/>
          <p:cNvSpPr txBox="1"/>
          <p:nvPr/>
        </p:nvSpPr>
        <p:spPr>
          <a:xfrm>
            <a:off x="5943600" y="1676400"/>
            <a:ext cx="2404745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Rivendicazione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delle  nuove acquisizioni  corporee, veicolo di  relazioni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affettive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l’altro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sesso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1" name="object 25"/>
          <p:cNvSpPr/>
          <p:nvPr/>
        </p:nvSpPr>
        <p:spPr>
          <a:xfrm>
            <a:off x="6781800" y="3505200"/>
            <a:ext cx="576580" cy="719455"/>
          </a:xfrm>
          <a:custGeom>
            <a:avLst/>
            <a:gdLst/>
            <a:ahLst/>
            <a:cxnLst/>
            <a:rect l="l" t="t" r="r" b="b"/>
            <a:pathLst>
              <a:path w="576579" h="719454">
                <a:moveTo>
                  <a:pt x="576199" y="539369"/>
                </a:moveTo>
                <a:lnTo>
                  <a:pt x="0" y="539369"/>
                </a:lnTo>
                <a:lnTo>
                  <a:pt x="288035" y="719201"/>
                </a:lnTo>
                <a:lnTo>
                  <a:pt x="576199" y="539369"/>
                </a:lnTo>
                <a:close/>
              </a:path>
              <a:path w="576579" h="719454">
                <a:moveTo>
                  <a:pt x="432180" y="0"/>
                </a:moveTo>
                <a:lnTo>
                  <a:pt x="144018" y="0"/>
                </a:lnTo>
                <a:lnTo>
                  <a:pt x="144018" y="539369"/>
                </a:lnTo>
                <a:lnTo>
                  <a:pt x="432180" y="539369"/>
                </a:lnTo>
                <a:lnTo>
                  <a:pt x="432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7"/>
          <p:cNvSpPr txBox="1"/>
          <p:nvPr/>
        </p:nvSpPr>
        <p:spPr>
          <a:xfrm>
            <a:off x="5943600" y="4267200"/>
            <a:ext cx="2971800" cy="197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2000" b="1" dirty="0" err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anipolazioni</a:t>
            </a:r>
            <a:r>
              <a:rPr sz="2000" b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dirty="0" err="1" smtClean="0">
                <a:solidFill>
                  <a:srgbClr val="FFFFFF"/>
                </a:solidFill>
                <a:latin typeface="Arial"/>
                <a:cs typeface="Arial"/>
              </a:rPr>
              <a:t>corporee</a:t>
            </a:r>
            <a:r>
              <a:rPr lang="it-IT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dirty="0" err="1" smtClean="0">
                <a:solidFill>
                  <a:srgbClr val="FFFFFF"/>
                </a:solidFill>
                <a:latin typeface="Arial"/>
                <a:cs typeface="Arial"/>
              </a:rPr>
              <a:t>tatuaggi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  piercing), tagli di  capelli eccentrici,  abbigliamento  contrapposto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it-IT"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 err="1" smtClean="0">
                <a:solidFill>
                  <a:srgbClr val="FFFFFF"/>
                </a:solidFill>
                <a:latin typeface="Arial"/>
                <a:cs typeface="Arial"/>
              </a:rPr>
              <a:t>spettative</a:t>
            </a:r>
            <a:r>
              <a:rPr lang="it-IT" sz="200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000" spc="-5" dirty="0" err="1" smtClean="0">
                <a:solidFill>
                  <a:srgbClr val="FFFFFF"/>
                </a:solidFill>
                <a:latin typeface="Arial"/>
                <a:cs typeface="Arial"/>
              </a:rPr>
              <a:t>materne</a:t>
            </a:r>
            <a:r>
              <a:rPr lang="it-IT" sz="2000" spc="-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657600" y="3581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Conflitti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3" grpId="0" animBg="1"/>
      <p:bldP spid="25" grpId="0"/>
      <p:bldP spid="27" grpId="0" animBg="1"/>
      <p:bldP spid="29" grpId="0"/>
      <p:bldP spid="31" grpId="0" animBg="1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1488" y="3273552"/>
            <a:ext cx="729996" cy="73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0935" y="457962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4400" y="1600200"/>
            <a:ext cx="4114800" cy="46482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90488" algn="just"/>
            <a:r>
              <a:rPr lang="it-IT" sz="2000" b="1" dirty="0" smtClean="0">
                <a:solidFill>
                  <a:srgbClr val="FF0000"/>
                </a:solidFill>
              </a:rPr>
              <a:t>E’ il periodo </a:t>
            </a:r>
            <a:r>
              <a:rPr lang="it-IT" sz="2000" dirty="0" smtClean="0"/>
              <a:t>che si colloca tra i cambiamenti propri della fase puberale e il completamento delle transizioni a livello evolutivo (tra i 9 e i 17 anni). Il </a:t>
            </a:r>
            <a:r>
              <a:rPr lang="it-IT" sz="2000" dirty="0"/>
              <a:t>termine adolescenza, infatti, significa </a:t>
            </a:r>
            <a:r>
              <a:rPr lang="it-IT" sz="2000" b="1" dirty="0"/>
              <a:t>CRESCERE</a:t>
            </a:r>
            <a:r>
              <a:rPr lang="it-IT" sz="2000" dirty="0" smtClean="0"/>
              <a:t>.</a:t>
            </a:r>
            <a:r>
              <a:rPr lang="it-IT" sz="2000" dirty="0"/>
              <a:t> </a:t>
            </a:r>
            <a:endParaRPr lang="it-IT" sz="2000" dirty="0" smtClean="0"/>
          </a:p>
          <a:p>
            <a:pPr algn="just"/>
            <a:endParaRPr lang="it-IT" sz="2000" dirty="0"/>
          </a:p>
          <a:p>
            <a:pPr marL="90488" algn="just"/>
            <a:r>
              <a:rPr lang="it-IT" sz="2000" b="1" dirty="0">
                <a:solidFill>
                  <a:srgbClr val="FF0000"/>
                </a:solidFill>
              </a:rPr>
              <a:t>Gli anni </a:t>
            </a:r>
            <a:r>
              <a:rPr lang="it-IT" sz="2000" dirty="0"/>
              <a:t>dell’adolescenza</a:t>
            </a:r>
            <a:r>
              <a:rPr lang="it-IT" sz="2000" b="1" dirty="0"/>
              <a:t> </a:t>
            </a:r>
            <a:r>
              <a:rPr lang="it-IT" sz="2000" dirty="0"/>
              <a:t>si configurano come gli anni della sperimentazione di sé, di un’incertezza di fondo, durante i quali non è sempre chiaro chi si è, che cosa si vuole, che cosa piace, in che cosa si crede e soprattutto quale sia la propria meta</a:t>
            </a:r>
            <a:r>
              <a:rPr lang="it-IT" sz="2000" dirty="0" smtClean="0"/>
              <a:t>.</a:t>
            </a:r>
            <a:endParaRPr sz="2000" b="1" dirty="0"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L’ Adolescenza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5" name="object 35"/>
          <p:cNvSpPr/>
          <p:nvPr/>
        </p:nvSpPr>
        <p:spPr>
          <a:xfrm>
            <a:off x="457200" y="1600200"/>
            <a:ext cx="3733800" cy="46973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Cambiano i rapporti sociali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2133600"/>
            <a:ext cx="8534400" cy="286232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4000" dirty="0" smtClean="0">
                <a:latin typeface="Arial"/>
                <a:cs typeface="Arial"/>
              </a:rPr>
              <a:t>FAMIGLIA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4000" dirty="0" smtClean="0">
                <a:latin typeface="Arial"/>
                <a:cs typeface="Arial"/>
              </a:rPr>
              <a:t>RELAZIONI</a:t>
            </a:r>
            <a:r>
              <a:rPr lang="it-IT" sz="4000" spc="-100" dirty="0" smtClean="0">
                <a:latin typeface="Arial"/>
                <a:cs typeface="Arial"/>
              </a:rPr>
              <a:t> </a:t>
            </a:r>
            <a:r>
              <a:rPr lang="it-IT" sz="4000" dirty="0" smtClean="0">
                <a:latin typeface="Arial"/>
                <a:cs typeface="Arial"/>
              </a:rPr>
              <a:t>SENTIMENTALI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4000" dirty="0" smtClean="0">
                <a:latin typeface="Arial"/>
                <a:cs typeface="Arial"/>
              </a:rPr>
              <a:t>GRUPPO DEI</a:t>
            </a:r>
            <a:r>
              <a:rPr lang="it-IT" sz="4000" spc="-50" dirty="0" smtClean="0">
                <a:latin typeface="Arial"/>
                <a:cs typeface="Arial"/>
              </a:rPr>
              <a:t> </a:t>
            </a:r>
            <a:r>
              <a:rPr lang="it-IT" sz="4000" dirty="0" smtClean="0">
                <a:latin typeface="Arial"/>
                <a:cs typeface="Arial"/>
              </a:rPr>
              <a:t>PARI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4000" dirty="0" smtClean="0">
                <a:latin typeface="Arial"/>
                <a:cs typeface="Arial"/>
              </a:rPr>
              <a:t>SCUOLA</a:t>
            </a:r>
            <a:endParaRPr lang="it-IT"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Cambiamenti in famiglia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447800"/>
            <a:ext cx="8534400" cy="2979277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22860" indent="-342900" algn="just">
              <a:lnSpc>
                <a:spcPct val="80000"/>
              </a:lnSpc>
              <a:spcBef>
                <a:spcPts val="67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Revisione</a:t>
            </a:r>
            <a:r>
              <a:rPr lang="it-IT" sz="2400" spc="-5" dirty="0" smtClean="0">
                <a:latin typeface="Arial"/>
                <a:cs typeface="Arial"/>
              </a:rPr>
              <a:t> dei legami in </a:t>
            </a:r>
            <a:r>
              <a:rPr lang="it-IT" sz="2400" dirty="0" smtClean="0">
                <a:latin typeface="Arial"/>
                <a:cs typeface="Arial"/>
              </a:rPr>
              <a:t>virtù </a:t>
            </a:r>
            <a:r>
              <a:rPr lang="it-IT" sz="2400" spc="-5" dirty="0" smtClean="0">
                <a:latin typeface="Arial"/>
                <a:cs typeface="Arial"/>
              </a:rPr>
              <a:t>dei processi di separazione  </a:t>
            </a:r>
            <a:r>
              <a:rPr lang="it-IT" sz="2400" dirty="0" smtClean="0">
                <a:latin typeface="Arial"/>
                <a:cs typeface="Arial"/>
              </a:rPr>
              <a:t>propri di </a:t>
            </a:r>
            <a:r>
              <a:rPr lang="it-IT" sz="2400" spc="-5" dirty="0" smtClean="0">
                <a:latin typeface="Arial"/>
                <a:cs typeface="Arial"/>
              </a:rPr>
              <a:t>questo periodo </a:t>
            </a:r>
            <a:r>
              <a:rPr lang="it-IT" sz="2400" dirty="0" smtClean="0">
                <a:latin typeface="Arial"/>
                <a:cs typeface="Arial"/>
              </a:rPr>
              <a:t>e </a:t>
            </a:r>
            <a:r>
              <a:rPr lang="it-IT" sz="2400" spc="-5" dirty="0" smtClean="0">
                <a:latin typeface="Arial"/>
                <a:cs typeface="Arial"/>
              </a:rPr>
              <a:t>della creazione </a:t>
            </a:r>
            <a:r>
              <a:rPr lang="it-IT" sz="2400" dirty="0" smtClean="0">
                <a:latin typeface="Arial"/>
                <a:cs typeface="Arial"/>
              </a:rPr>
              <a:t>di </a:t>
            </a:r>
            <a:r>
              <a:rPr lang="it-IT" sz="2400" spc="-5" dirty="0" smtClean="0">
                <a:latin typeface="Arial"/>
                <a:cs typeface="Arial"/>
              </a:rPr>
              <a:t>nuovi  legami di</a:t>
            </a:r>
            <a:r>
              <a:rPr lang="it-IT" sz="2400" spc="10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attaccamento.</a:t>
            </a:r>
          </a:p>
          <a:p>
            <a:pPr marL="355600" marR="1515110" indent="-342900" algn="just">
              <a:lnSpc>
                <a:spcPct val="80000"/>
              </a:lnSpc>
              <a:spcBef>
                <a:spcPts val="57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La trasformazione puberale </a:t>
            </a:r>
            <a:r>
              <a:rPr lang="it-IT" sz="2400" spc="-5" dirty="0" smtClean="0">
                <a:latin typeface="Arial"/>
                <a:cs typeface="Arial"/>
              </a:rPr>
              <a:t>che porta ad una  ridefinizione dei confini del</a:t>
            </a:r>
            <a:r>
              <a:rPr lang="it-IT" sz="2400" spc="6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pudore.</a:t>
            </a:r>
            <a:endParaRPr lang="it-IT" sz="24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8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Conflitti</a:t>
            </a:r>
            <a:r>
              <a:rPr lang="it-IT" sz="2400" spc="-5" dirty="0" smtClean="0">
                <a:latin typeface="Arial"/>
                <a:cs typeface="Arial"/>
              </a:rPr>
              <a:t> per la negoziazione di potere e </a:t>
            </a:r>
            <a:r>
              <a:rPr lang="it-IT" sz="2400" dirty="0" smtClean="0">
                <a:latin typeface="Arial"/>
                <a:cs typeface="Arial"/>
              </a:rPr>
              <a:t>autorità, </a:t>
            </a:r>
            <a:r>
              <a:rPr lang="it-IT" sz="2400" spc="-5" dirty="0" smtClean="0">
                <a:latin typeface="Arial"/>
                <a:cs typeface="Arial"/>
              </a:rPr>
              <a:t>per la  recente acquisizione di nuove responsabilità e maggiore  autonomia.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L’adolescente</a:t>
            </a:r>
            <a:r>
              <a:rPr lang="it-IT" sz="2400" spc="-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visto </a:t>
            </a:r>
            <a:r>
              <a:rPr lang="it-IT" sz="2400" spc="-5" dirty="0" smtClean="0">
                <a:latin typeface="Arial"/>
                <a:cs typeface="Arial"/>
              </a:rPr>
              <a:t>come soggetto sociale.</a:t>
            </a:r>
            <a:endParaRPr lang="it-IT" sz="2400" dirty="0">
              <a:latin typeface="Arial"/>
              <a:cs typeface="Arial"/>
            </a:endParaRPr>
          </a:p>
        </p:txBody>
      </p:sp>
      <p:sp>
        <p:nvSpPr>
          <p:cNvPr id="20" name="object 38"/>
          <p:cNvSpPr/>
          <p:nvPr/>
        </p:nvSpPr>
        <p:spPr>
          <a:xfrm>
            <a:off x="2743200" y="4495800"/>
            <a:ext cx="3583051" cy="21859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Famiglia e conflitti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2057400"/>
            <a:ext cx="8534400" cy="375230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42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Le conflittualità </a:t>
            </a:r>
            <a:r>
              <a:rPr lang="it-IT" sz="2000" spc="-5" dirty="0" smtClean="0">
                <a:latin typeface="Arial"/>
                <a:cs typeface="Arial"/>
              </a:rPr>
              <a:t>sono quindi speso legate ai cambiamenti  evolutivi e di ruolo</a:t>
            </a:r>
            <a:r>
              <a:rPr lang="it-IT" sz="2000" spc="25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dell’adolescente.</a:t>
            </a:r>
            <a:endParaRPr lang="it-IT" sz="2000" dirty="0" smtClean="0">
              <a:latin typeface="Arial"/>
              <a:cs typeface="Arial"/>
            </a:endParaRPr>
          </a:p>
          <a:p>
            <a:pPr marL="355600" marR="376555" indent="-342900" algn="just">
              <a:lnSpc>
                <a:spcPts val="2590"/>
              </a:lnSpc>
              <a:spcBef>
                <a:spcPts val="58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Sono più frequenti </a:t>
            </a:r>
            <a:r>
              <a:rPr lang="it-IT" sz="2000" spc="-5" dirty="0" smtClean="0">
                <a:latin typeface="Arial"/>
                <a:cs typeface="Arial"/>
              </a:rPr>
              <a:t>nella pubertà </a:t>
            </a:r>
            <a:r>
              <a:rPr lang="it-IT" sz="2000" dirty="0" smtClean="0">
                <a:latin typeface="Arial"/>
                <a:cs typeface="Arial"/>
              </a:rPr>
              <a:t>mentre </a:t>
            </a:r>
            <a:r>
              <a:rPr lang="it-IT" sz="2000" spc="-5" dirty="0" smtClean="0">
                <a:latin typeface="Arial"/>
                <a:cs typeface="Arial"/>
              </a:rPr>
              <a:t>nella media e  avanzata adolescenza si dimezzano e diventano più  intensi 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accesi.</a:t>
            </a:r>
            <a:endParaRPr lang="it-IT" sz="20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ts val="2735"/>
              </a:lnSpc>
              <a:spcBef>
                <a:spcPts val="254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I temi di 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scontro </a:t>
            </a:r>
            <a:r>
              <a:rPr lang="it-IT" sz="2000" dirty="0" smtClean="0">
                <a:latin typeface="Arial"/>
                <a:cs typeface="Arial"/>
              </a:rPr>
              <a:t>più </a:t>
            </a:r>
            <a:r>
              <a:rPr lang="it-IT" sz="2000" spc="-5" dirty="0" smtClean="0">
                <a:latin typeface="Arial"/>
                <a:cs typeface="Arial"/>
              </a:rPr>
              <a:t>frequenti sono: </a:t>
            </a:r>
            <a:r>
              <a:rPr lang="it-IT" sz="2000" dirty="0" smtClean="0">
                <a:latin typeface="Arial"/>
                <a:cs typeface="Arial"/>
              </a:rPr>
              <a:t>la </a:t>
            </a:r>
            <a:r>
              <a:rPr lang="it-IT" sz="2000" spc="-5" dirty="0" smtClean="0">
                <a:latin typeface="Arial"/>
                <a:cs typeface="Arial"/>
              </a:rPr>
              <a:t>stanza, il corpo,</a:t>
            </a:r>
            <a:r>
              <a:rPr lang="it-IT" sz="2000" spc="45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i </a:t>
            </a:r>
            <a:r>
              <a:rPr lang="it-IT" sz="2000" spc="-5" dirty="0" smtClean="0">
                <a:latin typeface="Arial"/>
                <a:cs typeface="Arial"/>
              </a:rPr>
              <a:t>permessi, </a:t>
            </a:r>
            <a:r>
              <a:rPr lang="it-IT" sz="2000" spc="-10" dirty="0" smtClean="0">
                <a:latin typeface="Arial"/>
                <a:cs typeface="Arial"/>
              </a:rPr>
              <a:t>gli</a:t>
            </a:r>
            <a:r>
              <a:rPr lang="it-IT" sz="2000" spc="10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amici.</a:t>
            </a:r>
            <a:endParaRPr lang="it-IT" sz="2000" dirty="0" smtClean="0">
              <a:latin typeface="Arial"/>
              <a:cs typeface="Arial"/>
            </a:endParaRPr>
          </a:p>
          <a:p>
            <a:pPr marL="355600" marR="20320" indent="-342900" algn="just">
              <a:lnSpc>
                <a:spcPct val="9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  <a:tab pos="522224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Da ricerche più recenti </a:t>
            </a:r>
            <a:r>
              <a:rPr lang="it-IT" sz="2000" spc="-5" dirty="0" smtClean="0">
                <a:latin typeface="Arial"/>
                <a:cs typeface="Arial"/>
              </a:rPr>
              <a:t>emerge un quadro familiare poco  conflittuale: il genitore ricopre un ruolo difficile in quanto  deve </a:t>
            </a:r>
            <a:r>
              <a:rPr lang="it-IT" sz="2000" dirty="0" smtClean="0">
                <a:latin typeface="Arial"/>
                <a:cs typeface="Arial"/>
              </a:rPr>
              <a:t>fornire </a:t>
            </a:r>
            <a:r>
              <a:rPr lang="it-IT" sz="2000" spc="-5" dirty="0" smtClean="0">
                <a:latin typeface="Arial"/>
                <a:cs typeface="Arial"/>
              </a:rPr>
              <a:t>da un parte spunti di emancipazione,  valorizzando le decisione</a:t>
            </a:r>
            <a:r>
              <a:rPr lang="it-IT" sz="2000" spc="110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del </a:t>
            </a:r>
            <a:r>
              <a:rPr lang="it-IT" sz="2000" spc="20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figlio,	aiuto e sostegno dall’</a:t>
            </a:r>
            <a:r>
              <a:rPr lang="it-IT" sz="2000" spc="5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altra.</a:t>
            </a:r>
          </a:p>
          <a:p>
            <a:pPr marL="355600" marR="1557655" indent="-342900" algn="just">
              <a:lnSpc>
                <a:spcPct val="100000"/>
              </a:lnSpc>
              <a:spcBef>
                <a:spcPts val="765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Si 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rompono </a:t>
            </a:r>
            <a:r>
              <a:rPr lang="it-IT" sz="2000" dirty="0" smtClean="0">
                <a:latin typeface="Arial"/>
                <a:cs typeface="Arial"/>
              </a:rPr>
              <a:t>le sicurezze</a:t>
            </a:r>
            <a:r>
              <a:rPr lang="it-IT" sz="2000" spc="-125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costruite  </a:t>
            </a:r>
            <a:r>
              <a:rPr lang="it-IT" sz="2000" spc="-5" dirty="0" smtClean="0">
                <a:latin typeface="Arial"/>
                <a:cs typeface="Arial"/>
              </a:rPr>
              <a:t>nell’infanzia.</a:t>
            </a:r>
            <a:endParaRPr lang="it-IT" sz="20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Relazioni sentimentali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524000"/>
            <a:ext cx="8534400" cy="475258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indent="-342900" algn="just">
              <a:lnSpc>
                <a:spcPts val="2280"/>
              </a:lnSpc>
              <a:spcBef>
                <a:spcPts val="100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Aspetto</a:t>
            </a:r>
            <a:r>
              <a:rPr lang="it-IT" sz="2000" dirty="0" smtClean="0">
                <a:latin typeface="Arial"/>
                <a:cs typeface="Arial"/>
              </a:rPr>
              <a:t> che determina maggiormente le variazione dello</a:t>
            </a:r>
            <a:r>
              <a:rPr lang="it-IT" sz="2000" spc="-175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stato emotivo.</a:t>
            </a:r>
          </a:p>
          <a:p>
            <a:pPr marL="355600" marR="385445" indent="-342900" algn="just">
              <a:lnSpc>
                <a:spcPts val="2160"/>
              </a:lnSpc>
              <a:spcBef>
                <a:spcPts val="515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L’avvio</a:t>
            </a:r>
            <a:r>
              <a:rPr lang="it-IT" sz="2000" spc="-5" dirty="0" smtClean="0"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di relazioni sentimentali </a:t>
            </a:r>
            <a:r>
              <a:rPr lang="it-IT" sz="2000" dirty="0" smtClean="0">
                <a:latin typeface="Arial"/>
                <a:cs typeface="Arial"/>
              </a:rPr>
              <a:t>presuppone l’accettazione</a:t>
            </a:r>
            <a:r>
              <a:rPr lang="it-IT" sz="2000" spc="-11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dei  cambiamenti corporei, e che il proprio corpo sia oggetto di  attrazione.</a:t>
            </a:r>
          </a:p>
          <a:p>
            <a:pPr marL="355600" marR="5080" indent="-342900" algn="just">
              <a:lnSpc>
                <a:spcPts val="2160"/>
              </a:lnSpc>
              <a:spcBef>
                <a:spcPts val="480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Riorganizzazione dei ruoli 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affettivi</a:t>
            </a:r>
            <a:r>
              <a:rPr lang="it-IT" sz="2000" spc="-5" dirty="0" smtClean="0">
                <a:latin typeface="Arial"/>
                <a:cs typeface="Arial"/>
              </a:rPr>
              <a:t>: </a:t>
            </a:r>
            <a:r>
              <a:rPr lang="it-IT" sz="2000" dirty="0" smtClean="0">
                <a:latin typeface="Arial"/>
                <a:cs typeface="Arial"/>
              </a:rPr>
              <a:t>abbandono dei “vecchi</a:t>
            </a:r>
            <a:r>
              <a:rPr lang="it-IT" sz="2000" spc="-10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oggetti  d’amore” (genitori) e ricerca di un oggetto d’amore</a:t>
            </a:r>
            <a:r>
              <a:rPr lang="it-IT" sz="2000" spc="-21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maturo.</a:t>
            </a:r>
          </a:p>
          <a:p>
            <a:pPr marL="360363" marR="272415" indent="-347663" algn="just">
              <a:lnSpc>
                <a:spcPct val="120000"/>
              </a:lnSpc>
              <a:spcBef>
                <a:spcPts val="100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Il primo rapporto sessuale </a:t>
            </a:r>
            <a:r>
              <a:rPr lang="it-IT" sz="2000" spc="-5" dirty="0" smtClean="0">
                <a:latin typeface="Arial"/>
                <a:cs typeface="Arial"/>
              </a:rPr>
              <a:t>non è </a:t>
            </a:r>
            <a:r>
              <a:rPr lang="it-IT" sz="2000" dirty="0" smtClean="0">
                <a:latin typeface="Arial"/>
                <a:cs typeface="Arial"/>
              </a:rPr>
              <a:t>correlato  tanto </a:t>
            </a:r>
            <a:r>
              <a:rPr lang="it-IT" sz="2000" spc="-5" dirty="0" smtClean="0">
                <a:latin typeface="Arial"/>
                <a:cs typeface="Arial"/>
              </a:rPr>
              <a:t>alla </a:t>
            </a:r>
            <a:r>
              <a:rPr lang="it-IT" sz="2000" dirty="0" smtClean="0">
                <a:latin typeface="Arial"/>
                <a:cs typeface="Arial"/>
              </a:rPr>
              <a:t>precocità </a:t>
            </a:r>
            <a:r>
              <a:rPr lang="it-IT" sz="2000" spc="-5" dirty="0" smtClean="0">
                <a:latin typeface="Arial"/>
                <a:cs typeface="Arial"/>
              </a:rPr>
              <a:t>dello   </a:t>
            </a:r>
            <a:r>
              <a:rPr lang="it-IT" sz="2000" dirty="0" smtClean="0">
                <a:latin typeface="Arial"/>
                <a:cs typeface="Arial"/>
              </a:rPr>
              <a:t>sviluppo sessuale</a:t>
            </a:r>
            <a:r>
              <a:rPr lang="it-IT" sz="2000" spc="-45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ma ad </a:t>
            </a:r>
            <a:r>
              <a:rPr lang="it-IT" sz="2000" dirty="0" smtClean="0">
                <a:latin typeface="Arial"/>
                <a:cs typeface="Arial"/>
              </a:rPr>
              <a:t>altri fattori </a:t>
            </a:r>
            <a:r>
              <a:rPr lang="it-IT" sz="2000" spc="-5" dirty="0" smtClean="0">
                <a:latin typeface="Arial"/>
                <a:cs typeface="Arial"/>
              </a:rPr>
              <a:t>come l’emulazione </a:t>
            </a:r>
            <a:r>
              <a:rPr lang="it-IT" sz="2000" dirty="0" smtClean="0">
                <a:latin typeface="Arial"/>
                <a:cs typeface="Arial"/>
              </a:rPr>
              <a:t>all’interno  </a:t>
            </a:r>
            <a:r>
              <a:rPr lang="it-IT" sz="2000" spc="-5" dirty="0" smtClean="0">
                <a:latin typeface="Arial"/>
                <a:cs typeface="Arial"/>
              </a:rPr>
              <a:t>del gruppo dei</a:t>
            </a:r>
            <a:r>
              <a:rPr lang="it-IT" sz="2000" spc="1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pari.</a:t>
            </a:r>
          </a:p>
          <a:p>
            <a:pPr marL="355600" marR="876300" indent="-342900" algn="just">
              <a:lnSpc>
                <a:spcPct val="100000"/>
              </a:lnSpc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Il legame sentimentale </a:t>
            </a:r>
            <a:r>
              <a:rPr lang="it-IT" sz="2000" spc="-5" dirty="0" smtClean="0">
                <a:latin typeface="Arial"/>
                <a:cs typeface="Arial"/>
              </a:rPr>
              <a:t>è </a:t>
            </a:r>
            <a:r>
              <a:rPr lang="it-IT" sz="2000" dirty="0" smtClean="0">
                <a:latin typeface="Arial"/>
                <a:cs typeface="Arial"/>
              </a:rPr>
              <a:t>percepito </a:t>
            </a:r>
            <a:r>
              <a:rPr lang="it-IT" sz="2000" spc="-5" dirty="0" smtClean="0">
                <a:latin typeface="Arial"/>
                <a:cs typeface="Arial"/>
              </a:rPr>
              <a:t>o come  idealizzato o ha  u</a:t>
            </a:r>
            <a:r>
              <a:rPr lang="it-IT" sz="2000" dirty="0" smtClean="0">
                <a:latin typeface="Arial"/>
                <a:cs typeface="Arial"/>
              </a:rPr>
              <a:t>na natura </a:t>
            </a:r>
            <a:r>
              <a:rPr lang="it-IT" sz="2000" spc="-5" dirty="0" smtClean="0">
                <a:latin typeface="Arial"/>
                <a:cs typeface="Arial"/>
              </a:rPr>
              <a:t>puramente  </a:t>
            </a:r>
            <a:r>
              <a:rPr lang="it-IT" sz="2000" dirty="0" smtClean="0">
                <a:latin typeface="Arial"/>
                <a:cs typeface="Arial"/>
              </a:rPr>
              <a:t>esplorativa </a:t>
            </a:r>
            <a:r>
              <a:rPr lang="it-IT" sz="2000" spc="-5" dirty="0" smtClean="0">
                <a:latin typeface="Arial"/>
                <a:cs typeface="Arial"/>
              </a:rPr>
              <a:t>e </a:t>
            </a:r>
            <a:r>
              <a:rPr lang="it-IT" sz="2000" dirty="0" smtClean="0">
                <a:latin typeface="Arial"/>
                <a:cs typeface="Arial"/>
              </a:rPr>
              <a:t>di</a:t>
            </a:r>
            <a:r>
              <a:rPr lang="it-IT" sz="2000" spc="-1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divertimento.</a:t>
            </a:r>
          </a:p>
          <a:p>
            <a:pPr marL="355600" marR="180975" indent="-342900" algn="just">
              <a:lnSpc>
                <a:spcPct val="100000"/>
              </a:lnSpc>
              <a:spcBef>
                <a:spcPts val="675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Dai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18-19 anni </a:t>
            </a:r>
            <a:r>
              <a:rPr lang="it-IT" sz="2000" spc="-5" dirty="0" smtClean="0">
                <a:latin typeface="Arial"/>
                <a:cs typeface="Arial"/>
              </a:rPr>
              <a:t>il legame sentimentale </a:t>
            </a:r>
            <a:r>
              <a:rPr lang="it-IT" sz="2000" dirty="0" smtClean="0">
                <a:latin typeface="Arial"/>
                <a:cs typeface="Arial"/>
              </a:rPr>
              <a:t>acquista  </a:t>
            </a:r>
            <a:r>
              <a:rPr lang="it-IT" sz="2000" spc="-5" dirty="0" smtClean="0">
                <a:latin typeface="Arial"/>
                <a:cs typeface="Arial"/>
              </a:rPr>
              <a:t>un </a:t>
            </a:r>
            <a:r>
              <a:rPr lang="it-IT" sz="2000" dirty="0" smtClean="0">
                <a:latin typeface="Arial"/>
                <a:cs typeface="Arial"/>
              </a:rPr>
              <a:t>forte </a:t>
            </a:r>
            <a:r>
              <a:rPr lang="it-IT" sz="2000" spc="-5" dirty="0" smtClean="0">
                <a:latin typeface="Arial"/>
                <a:cs typeface="Arial"/>
              </a:rPr>
              <a:t>valore. .</a:t>
            </a:r>
            <a:endParaRPr lang="it-IT" sz="20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Comparsa</a:t>
            </a:r>
            <a:r>
              <a:rPr lang="it-IT" sz="2000" spc="-5" dirty="0" smtClean="0">
                <a:latin typeface="Arial"/>
                <a:cs typeface="Arial"/>
              </a:rPr>
              <a:t> di </a:t>
            </a:r>
            <a:r>
              <a:rPr lang="it-IT" sz="2000" dirty="0" smtClean="0">
                <a:latin typeface="Arial"/>
                <a:cs typeface="Arial"/>
              </a:rPr>
              <a:t>fantasie erotiche </a:t>
            </a:r>
            <a:r>
              <a:rPr lang="it-IT" sz="2000" spc="-5" dirty="0" smtClean="0">
                <a:latin typeface="Arial"/>
                <a:cs typeface="Arial"/>
              </a:rPr>
              <a:t>e </a:t>
            </a:r>
            <a:r>
              <a:rPr lang="it-IT" sz="2000" dirty="0" smtClean="0">
                <a:latin typeface="Arial"/>
                <a:cs typeface="Arial"/>
              </a:rPr>
              <a:t>masturbazione.</a:t>
            </a:r>
            <a:endParaRPr lang="it-IT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Il gruppo dei pari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524001"/>
            <a:ext cx="8534400" cy="287771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442595" indent="-342900" algn="just">
              <a:lnSpc>
                <a:spcPct val="80000"/>
              </a:lnSpc>
              <a:spcBef>
                <a:spcPts val="67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Con “gruppo dei pari” </a:t>
            </a:r>
            <a:r>
              <a:rPr lang="it-IT" sz="2000" spc="-5" dirty="0" smtClean="0">
                <a:latin typeface="Arial"/>
                <a:cs typeface="Arial"/>
              </a:rPr>
              <a:t>si intendono le aggregazioni  giovanili spontanee che si costruiscono sull’amicizia e  sulla libera</a:t>
            </a:r>
            <a:r>
              <a:rPr lang="it-IT" sz="2000" spc="30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scelta.</a:t>
            </a:r>
            <a:endParaRPr lang="it-IT" sz="20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7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Anche in questo caso </a:t>
            </a:r>
            <a:r>
              <a:rPr lang="it-IT" sz="2000" spc="-5" dirty="0" smtClean="0">
                <a:latin typeface="Arial"/>
                <a:cs typeface="Arial"/>
              </a:rPr>
              <a:t>il giovane si viene a trovare </a:t>
            </a:r>
            <a:r>
              <a:rPr lang="it-IT" sz="2000" spc="-10" dirty="0" smtClean="0">
                <a:latin typeface="Arial"/>
                <a:cs typeface="Arial"/>
              </a:rPr>
              <a:t>in </a:t>
            </a:r>
            <a:r>
              <a:rPr lang="it-IT" sz="2000" spc="-5" dirty="0" smtClean="0">
                <a:latin typeface="Arial"/>
                <a:cs typeface="Arial"/>
              </a:rPr>
              <a:t>una  realtà conflittuale che vede contrapposta la  cultura familiare di origine con quella dei coetanei che a  loro </a:t>
            </a:r>
            <a:r>
              <a:rPr lang="it-IT" sz="2000" dirty="0" smtClean="0">
                <a:latin typeface="Arial"/>
                <a:cs typeface="Arial"/>
              </a:rPr>
              <a:t>volta </a:t>
            </a:r>
            <a:r>
              <a:rPr lang="it-IT" sz="2000" spc="-5" dirty="0" smtClean="0">
                <a:latin typeface="Arial"/>
                <a:cs typeface="Arial"/>
              </a:rPr>
              <a:t>sono </a:t>
            </a:r>
            <a:r>
              <a:rPr lang="it-IT" sz="2000" dirty="0" smtClean="0">
                <a:latin typeface="Arial"/>
                <a:cs typeface="Arial"/>
              </a:rPr>
              <a:t>portatori </a:t>
            </a:r>
            <a:r>
              <a:rPr lang="it-IT" sz="2000" spc="-5" dirty="0" smtClean="0">
                <a:latin typeface="Arial"/>
                <a:cs typeface="Arial"/>
              </a:rPr>
              <a:t>della cultura della loro famiglia </a:t>
            </a:r>
            <a:r>
              <a:rPr lang="it-IT" sz="2000" dirty="0" smtClean="0">
                <a:latin typeface="Arial"/>
                <a:cs typeface="Arial"/>
              </a:rPr>
              <a:t>di  </a:t>
            </a:r>
            <a:r>
              <a:rPr lang="it-IT" sz="2000" spc="-5" dirty="0" smtClean="0">
                <a:latin typeface="Arial"/>
                <a:cs typeface="Arial"/>
              </a:rPr>
              <a:t>origine.</a:t>
            </a:r>
            <a:endParaRPr lang="it-IT" sz="20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Talvolta</a:t>
            </a:r>
            <a:r>
              <a:rPr lang="it-IT" sz="2000" spc="-5" dirty="0" smtClean="0">
                <a:latin typeface="Arial"/>
                <a:cs typeface="Arial"/>
              </a:rPr>
              <a:t> possono verificarsi delle difficoltà nell’integrare le esperienze relative ai due nuclei.</a:t>
            </a:r>
          </a:p>
          <a:p>
            <a:pPr marL="355600" indent="-342900" algn="just"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Il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gruppo, </a:t>
            </a:r>
            <a:r>
              <a:rPr lang="it-IT" sz="2000" spc="-5" dirty="0" smtClean="0">
                <a:latin typeface="Arial"/>
                <a:cs typeface="Arial"/>
              </a:rPr>
              <a:t>infatti, non è </a:t>
            </a:r>
            <a:r>
              <a:rPr lang="it-IT" sz="2000" dirty="0" smtClean="0">
                <a:latin typeface="Arial"/>
                <a:cs typeface="Arial"/>
              </a:rPr>
              <a:t>solo un </a:t>
            </a:r>
            <a:r>
              <a:rPr lang="it-IT" sz="2000" spc="-5" dirty="0" smtClean="0">
                <a:latin typeface="Arial"/>
                <a:cs typeface="Arial"/>
              </a:rPr>
              <a:t>insieme di  </a:t>
            </a:r>
            <a:r>
              <a:rPr lang="it-IT" sz="2000" dirty="0" smtClean="0">
                <a:latin typeface="Arial"/>
                <a:cs typeface="Arial"/>
              </a:rPr>
              <a:t>relazioni </a:t>
            </a:r>
            <a:r>
              <a:rPr lang="it-IT" sz="2000" spc="-5" dirty="0" smtClean="0">
                <a:latin typeface="Arial"/>
                <a:cs typeface="Arial"/>
              </a:rPr>
              <a:t>ma viene </a:t>
            </a:r>
            <a:r>
              <a:rPr lang="it-IT" sz="2000" dirty="0" smtClean="0">
                <a:latin typeface="Arial"/>
                <a:cs typeface="Arial"/>
              </a:rPr>
              <a:t>vissuto </a:t>
            </a:r>
            <a:r>
              <a:rPr lang="it-IT" sz="2000" spc="-5" dirty="0" smtClean="0">
                <a:latin typeface="Arial"/>
                <a:cs typeface="Arial"/>
              </a:rPr>
              <a:t>con sentimenti di  </a:t>
            </a:r>
            <a:r>
              <a:rPr lang="it-IT" sz="2000" dirty="0" smtClean="0">
                <a:latin typeface="Arial"/>
                <a:cs typeface="Arial"/>
              </a:rPr>
              <a:t>identificazione </a:t>
            </a:r>
            <a:r>
              <a:rPr lang="it-IT" sz="2000" spc="-5" dirty="0" smtClean="0">
                <a:latin typeface="Arial"/>
                <a:cs typeface="Arial"/>
              </a:rPr>
              <a:t>e </a:t>
            </a:r>
            <a:r>
              <a:rPr lang="it-IT" sz="2000" dirty="0" smtClean="0">
                <a:latin typeface="Arial"/>
                <a:cs typeface="Arial"/>
              </a:rPr>
              <a:t>di</a:t>
            </a:r>
            <a:r>
              <a:rPr lang="it-IT" sz="2000" spc="-25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appartenenza.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20" name="object 44"/>
          <p:cNvSpPr/>
          <p:nvPr/>
        </p:nvSpPr>
        <p:spPr>
          <a:xfrm>
            <a:off x="2819400" y="4495800"/>
            <a:ext cx="3657600" cy="2209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Il ruolo del gruppo dei pari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524000"/>
            <a:ext cx="8534400" cy="4392997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776605" indent="-342900" algn="just">
              <a:lnSpc>
                <a:spcPts val="2690"/>
              </a:lnSpc>
              <a:spcBef>
                <a:spcPts val="655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Permette al 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giovane </a:t>
            </a:r>
            <a:r>
              <a:rPr lang="it-IT" sz="2400" spc="-5" dirty="0" smtClean="0">
                <a:latin typeface="Arial"/>
                <a:cs typeface="Arial"/>
              </a:rPr>
              <a:t>di </a:t>
            </a:r>
            <a:r>
              <a:rPr lang="it-IT" sz="2400" dirty="0" smtClean="0">
                <a:latin typeface="Arial"/>
                <a:cs typeface="Arial"/>
              </a:rPr>
              <a:t>costruire </a:t>
            </a:r>
            <a:r>
              <a:rPr lang="it-IT" sz="2400" spc="-5" dirty="0" smtClean="0">
                <a:latin typeface="Arial"/>
                <a:cs typeface="Arial"/>
              </a:rPr>
              <a:t>e </a:t>
            </a:r>
            <a:r>
              <a:rPr lang="it-IT" sz="2400" dirty="0" smtClean="0">
                <a:latin typeface="Arial"/>
                <a:cs typeface="Arial"/>
              </a:rPr>
              <a:t>definire  l’identità, </a:t>
            </a:r>
            <a:r>
              <a:rPr lang="it-IT" sz="2400" spc="-5" dirty="0" smtClean="0">
                <a:latin typeface="Arial"/>
                <a:cs typeface="Arial"/>
              </a:rPr>
              <a:t>la </a:t>
            </a:r>
            <a:r>
              <a:rPr lang="it-IT" sz="2400" dirty="0" smtClean="0">
                <a:latin typeface="Arial"/>
                <a:cs typeface="Arial"/>
              </a:rPr>
              <a:t>personalità, il </a:t>
            </a:r>
            <a:r>
              <a:rPr lang="it-IT" sz="2400" spc="-5" dirty="0" smtClean="0">
                <a:latin typeface="Arial"/>
                <a:cs typeface="Arial"/>
              </a:rPr>
              <a:t>ruolo </a:t>
            </a:r>
            <a:r>
              <a:rPr lang="it-IT" sz="2400" dirty="0" smtClean="0">
                <a:latin typeface="Arial"/>
                <a:cs typeface="Arial"/>
              </a:rPr>
              <a:t>sociale.</a:t>
            </a:r>
          </a:p>
          <a:p>
            <a:pPr marL="355600" marR="776605" indent="-342900" algn="just">
              <a:lnSpc>
                <a:spcPts val="2690"/>
              </a:lnSpc>
              <a:spcBef>
                <a:spcPts val="655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Aiuta</a:t>
            </a:r>
            <a:r>
              <a:rPr lang="it-IT" sz="2400" dirty="0" smtClean="0">
                <a:latin typeface="Arial"/>
                <a:cs typeface="Arial"/>
              </a:rPr>
              <a:t> a </a:t>
            </a:r>
            <a:r>
              <a:rPr lang="it-IT" sz="2400" spc="-5" dirty="0" smtClean="0">
                <a:latin typeface="Arial"/>
                <a:cs typeface="Arial"/>
              </a:rPr>
              <a:t>costruire numerose abilità </a:t>
            </a:r>
            <a:r>
              <a:rPr lang="it-IT" sz="2400" dirty="0" smtClean="0">
                <a:latin typeface="Arial"/>
                <a:cs typeface="Arial"/>
              </a:rPr>
              <a:t>sociali </a:t>
            </a:r>
            <a:r>
              <a:rPr lang="it-IT" sz="2400" spc="-5" dirty="0" smtClean="0">
                <a:latin typeface="Arial"/>
                <a:cs typeface="Arial"/>
              </a:rPr>
              <a:t>e </a:t>
            </a:r>
            <a:r>
              <a:rPr lang="it-IT" sz="2400" spc="5" dirty="0" smtClean="0">
                <a:latin typeface="Arial"/>
                <a:cs typeface="Arial"/>
              </a:rPr>
              <a:t>affettivo-  </a:t>
            </a:r>
            <a:r>
              <a:rPr lang="it-IT" sz="2400" dirty="0" smtClean="0">
                <a:latin typeface="Arial"/>
                <a:cs typeface="Arial"/>
              </a:rPr>
              <a:t>cognitive, come</a:t>
            </a:r>
            <a:r>
              <a:rPr lang="it-IT" sz="2400" spc="-1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l’empatia.</a:t>
            </a:r>
          </a:p>
          <a:p>
            <a:pPr marL="355600" marR="50165" indent="-342900" algn="just">
              <a:lnSpc>
                <a:spcPct val="80000"/>
              </a:lnSpc>
              <a:spcBef>
                <a:spcPts val="690"/>
              </a:spcBef>
              <a:buClr>
                <a:srgbClr val="99FF99"/>
              </a:buClr>
              <a:buSzPct val="80357"/>
              <a:buFont typeface="Wingdings"/>
              <a:buChar char=""/>
              <a:tabLst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Il gruppo 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esercita </a:t>
            </a:r>
            <a:r>
              <a:rPr lang="it-IT" sz="2400" spc="-5" dirty="0" smtClean="0">
                <a:latin typeface="Arial"/>
                <a:cs typeface="Arial"/>
              </a:rPr>
              <a:t>una </a:t>
            </a:r>
            <a:r>
              <a:rPr lang="it-IT" sz="2400" dirty="0" smtClean="0">
                <a:latin typeface="Arial"/>
                <a:cs typeface="Arial"/>
              </a:rPr>
              <a:t>notevole influenza in  diversi </a:t>
            </a:r>
            <a:r>
              <a:rPr lang="it-IT" sz="2400" spc="-5" dirty="0" smtClean="0">
                <a:latin typeface="Arial"/>
                <a:cs typeface="Arial"/>
              </a:rPr>
              <a:t>comportamenti quali </a:t>
            </a:r>
            <a:r>
              <a:rPr lang="it-IT" sz="2400" dirty="0" smtClean="0">
                <a:latin typeface="Arial"/>
                <a:cs typeface="Arial"/>
              </a:rPr>
              <a:t>il bere alcolici, </a:t>
            </a:r>
            <a:r>
              <a:rPr lang="it-IT" sz="2400" spc="-5" dirty="0" smtClean="0">
                <a:latin typeface="Arial"/>
                <a:cs typeface="Arial"/>
              </a:rPr>
              <a:t>il  fumare </a:t>
            </a:r>
            <a:r>
              <a:rPr lang="it-IT" sz="2400" dirty="0" smtClean="0">
                <a:latin typeface="Arial"/>
                <a:cs typeface="Arial"/>
              </a:rPr>
              <a:t>sigarette, l’impegno scolastico </a:t>
            </a:r>
            <a:r>
              <a:rPr lang="it-IT" sz="2400" spc="-5" dirty="0" smtClean="0">
                <a:latin typeface="Arial"/>
                <a:cs typeface="Arial"/>
              </a:rPr>
              <a:t>e le scelte  </a:t>
            </a:r>
            <a:r>
              <a:rPr lang="it-IT" sz="2400" dirty="0" smtClean="0">
                <a:latin typeface="Arial"/>
                <a:cs typeface="Arial"/>
              </a:rPr>
              <a:t>relative </a:t>
            </a:r>
            <a:r>
              <a:rPr lang="it-IT" sz="2400" spc="-5" dirty="0" smtClean="0">
                <a:latin typeface="Arial"/>
                <a:cs typeface="Arial"/>
              </a:rPr>
              <a:t>al </a:t>
            </a:r>
            <a:r>
              <a:rPr lang="it-IT" sz="2400" dirty="0" smtClean="0">
                <a:latin typeface="Arial"/>
                <a:cs typeface="Arial"/>
              </a:rPr>
              <a:t>futuro </a:t>
            </a:r>
            <a:r>
              <a:rPr lang="it-IT" sz="2400" spc="-5" dirty="0" smtClean="0">
                <a:latin typeface="Arial"/>
                <a:cs typeface="Arial"/>
              </a:rPr>
              <a:t>(ad esempio la </a:t>
            </a:r>
            <a:r>
              <a:rPr lang="it-IT" sz="2400" dirty="0" smtClean="0">
                <a:latin typeface="Arial"/>
                <a:cs typeface="Arial"/>
              </a:rPr>
              <a:t>scelta </a:t>
            </a:r>
            <a:r>
              <a:rPr lang="it-IT" sz="2400" spc="-5" dirty="0" smtClean="0">
                <a:latin typeface="Arial"/>
                <a:cs typeface="Arial"/>
              </a:rPr>
              <a:t>della  scuola piuttosto che </a:t>
            </a:r>
            <a:r>
              <a:rPr lang="it-IT" sz="2400" dirty="0" smtClean="0">
                <a:latin typeface="Arial"/>
                <a:cs typeface="Arial"/>
              </a:rPr>
              <a:t>un’altra).</a:t>
            </a:r>
          </a:p>
          <a:p>
            <a:pPr marL="360363" marR="63500" lvl="1" indent="-347663" algn="just">
              <a:lnSpc>
                <a:spcPct val="80000"/>
              </a:lnSpc>
              <a:spcBef>
                <a:spcPts val="590"/>
              </a:spcBef>
              <a:buClr>
                <a:srgbClr val="CCEBFF"/>
              </a:buClr>
              <a:buSzPct val="50000"/>
              <a:buFont typeface="Wingdings" pitchFamily="2" charset="2"/>
              <a:buChar char="Ø"/>
              <a:tabLst>
                <a:tab pos="756285" algn="l"/>
                <a:tab pos="756920" algn="l"/>
                <a:tab pos="395986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Tipico fenomeno adolescenziale </a:t>
            </a:r>
            <a:r>
              <a:rPr lang="it-IT" sz="2400" spc="-5" dirty="0" smtClean="0">
                <a:latin typeface="Arial"/>
                <a:cs typeface="Arial"/>
              </a:rPr>
              <a:t>è anche l’adesione a  </a:t>
            </a:r>
            <a:r>
              <a:rPr lang="it-IT" sz="2400" dirty="0" smtClean="0">
                <a:latin typeface="Arial"/>
                <a:cs typeface="Arial"/>
              </a:rPr>
              <a:t>vere e </a:t>
            </a:r>
            <a:r>
              <a:rPr lang="it-IT" sz="2400" spc="-5" dirty="0" smtClean="0">
                <a:latin typeface="Arial"/>
                <a:cs typeface="Arial"/>
              </a:rPr>
              <a:t>proprie sub-culture; ovvero delle etichette </a:t>
            </a:r>
            <a:r>
              <a:rPr lang="it-IT" sz="2400" dirty="0" smtClean="0">
                <a:latin typeface="Arial"/>
                <a:cs typeface="Arial"/>
              </a:rPr>
              <a:t>che  </a:t>
            </a:r>
            <a:r>
              <a:rPr lang="it-IT" sz="2400" spc="-5" dirty="0" smtClean="0">
                <a:latin typeface="Arial"/>
                <a:cs typeface="Arial"/>
              </a:rPr>
              <a:t>designano gruppi di persone che condividono le  stesse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ideologie,</a:t>
            </a:r>
            <a:r>
              <a:rPr lang="it-IT" sz="2400" spc="6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condizioni socioeconomiche, gli </a:t>
            </a:r>
            <a:r>
              <a:rPr lang="it-IT" sz="2400" dirty="0" smtClean="0">
                <a:latin typeface="Arial"/>
                <a:cs typeface="Arial"/>
              </a:rPr>
              <a:t>stessi </a:t>
            </a:r>
            <a:r>
              <a:rPr lang="it-IT" sz="2400" spc="-5" dirty="0" smtClean="0">
                <a:latin typeface="Arial"/>
                <a:cs typeface="Arial"/>
              </a:rPr>
              <a:t>gusti musicali. </a:t>
            </a:r>
            <a:endParaRPr lang="it-IT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La scuola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600200"/>
            <a:ext cx="8534400" cy="393646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42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Si configura </a:t>
            </a:r>
            <a:r>
              <a:rPr lang="it-IT" sz="2400" spc="-5" dirty="0" smtClean="0">
                <a:latin typeface="Arial"/>
                <a:cs typeface="Arial"/>
              </a:rPr>
              <a:t>non solo come luogo di apprendimento ma  anche come </a:t>
            </a:r>
            <a:r>
              <a:rPr lang="it-IT" sz="2400" dirty="0" smtClean="0">
                <a:latin typeface="Arial"/>
                <a:cs typeface="Arial"/>
              </a:rPr>
              <a:t>ambito </a:t>
            </a:r>
            <a:r>
              <a:rPr lang="it-IT" sz="2400" spc="-5" dirty="0" smtClean="0">
                <a:latin typeface="Arial"/>
                <a:cs typeface="Arial"/>
              </a:rPr>
              <a:t>di sperimentazione valorizzazione di  </a:t>
            </a:r>
            <a:r>
              <a:rPr lang="it-IT" sz="2400" dirty="0" smtClean="0">
                <a:latin typeface="Arial"/>
                <a:cs typeface="Arial"/>
              </a:rPr>
              <a:t>sé.</a:t>
            </a:r>
          </a:p>
          <a:p>
            <a:pPr marL="355600" marR="58419" indent="-342900" algn="just">
              <a:lnSpc>
                <a:spcPct val="9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L’istruzione scolastica </a:t>
            </a:r>
            <a:r>
              <a:rPr lang="it-IT" sz="2400" spc="-5" dirty="0" smtClean="0">
                <a:latin typeface="Arial"/>
                <a:cs typeface="Arial"/>
              </a:rPr>
              <a:t>guida i cambiamenti delle  capacità </a:t>
            </a:r>
            <a:r>
              <a:rPr lang="it-IT" sz="2400" dirty="0" smtClean="0">
                <a:latin typeface="Arial"/>
                <a:cs typeface="Arial"/>
              </a:rPr>
              <a:t>di </a:t>
            </a:r>
            <a:r>
              <a:rPr lang="it-IT" sz="2400" spc="-5" dirty="0" smtClean="0">
                <a:latin typeface="Arial"/>
                <a:cs typeface="Arial"/>
              </a:rPr>
              <a:t>pensiero </a:t>
            </a:r>
            <a:r>
              <a:rPr lang="it-IT" sz="2400" dirty="0" smtClean="0">
                <a:latin typeface="Arial"/>
                <a:cs typeface="Arial"/>
              </a:rPr>
              <a:t>che maturano nel </a:t>
            </a:r>
            <a:r>
              <a:rPr lang="it-IT" sz="2400" spc="-5" dirty="0" smtClean="0">
                <a:latin typeface="Arial"/>
                <a:cs typeface="Arial"/>
              </a:rPr>
              <a:t>periodo  adolescenziale. (Passaggio da una modalità di pensiero  concreta, ancorato alla realtà, ad una modalità</a:t>
            </a:r>
            <a:r>
              <a:rPr lang="it-IT" sz="2400" spc="125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ipotetico-deduttiva</a:t>
            </a:r>
            <a:r>
              <a:rPr lang="it-IT" sz="2400" dirty="0" smtClean="0">
                <a:latin typeface="Arial"/>
                <a:cs typeface="Arial"/>
              </a:rPr>
              <a:t>).</a:t>
            </a:r>
          </a:p>
          <a:p>
            <a:pPr marL="355600" marR="292735" indent="-342900">
              <a:lnSpc>
                <a:spcPct val="8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I 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sentimenti tipici </a:t>
            </a:r>
            <a:r>
              <a:rPr lang="it-IT" sz="2400" spc="-5" dirty="0" smtClean="0">
                <a:latin typeface="Arial"/>
                <a:cs typeface="Arial"/>
              </a:rPr>
              <a:t>dello studente odierno sono la </a:t>
            </a:r>
            <a:r>
              <a:rPr lang="it-IT" sz="2400" b="1" dirty="0" smtClean="0">
                <a:latin typeface="Arial"/>
                <a:cs typeface="Arial"/>
              </a:rPr>
              <a:t>noia</a:t>
            </a:r>
            <a:r>
              <a:rPr lang="it-IT" sz="2400" dirty="0" smtClean="0">
                <a:latin typeface="Arial"/>
                <a:cs typeface="Arial"/>
              </a:rPr>
              <a:t>,  </a:t>
            </a:r>
            <a:r>
              <a:rPr lang="it-IT" sz="2400" b="1" spc="-5" dirty="0" smtClean="0">
                <a:latin typeface="Arial"/>
                <a:cs typeface="Arial"/>
              </a:rPr>
              <a:t>apatia</a:t>
            </a:r>
            <a:r>
              <a:rPr lang="it-IT" sz="2400" spc="-5" dirty="0" smtClean="0">
                <a:latin typeface="Arial"/>
                <a:cs typeface="Arial"/>
              </a:rPr>
              <a:t>, </a:t>
            </a:r>
            <a:r>
              <a:rPr lang="it-IT" sz="2400" b="1" spc="-5" dirty="0" smtClean="0">
                <a:latin typeface="Arial"/>
                <a:cs typeface="Arial"/>
              </a:rPr>
              <a:t>indifferenza</a:t>
            </a:r>
            <a:r>
              <a:rPr lang="it-IT" sz="2400" spc="-5" dirty="0" smtClean="0">
                <a:latin typeface="Arial"/>
                <a:cs typeface="Arial"/>
              </a:rPr>
              <a:t>; nonostante </a:t>
            </a:r>
            <a:r>
              <a:rPr lang="it-IT" sz="2400" dirty="0" smtClean="0">
                <a:latin typeface="Arial"/>
                <a:cs typeface="Arial"/>
              </a:rPr>
              <a:t>vi </a:t>
            </a:r>
            <a:r>
              <a:rPr lang="it-IT" sz="2400" spc="-5" dirty="0" smtClean="0">
                <a:latin typeface="Arial"/>
                <a:cs typeface="Arial"/>
              </a:rPr>
              <a:t>sia </a:t>
            </a:r>
            <a:r>
              <a:rPr lang="it-IT" sz="2400" dirty="0" smtClean="0">
                <a:latin typeface="Arial"/>
                <a:cs typeface="Arial"/>
              </a:rPr>
              <a:t>stato un  a</a:t>
            </a:r>
            <a:r>
              <a:rPr lang="it-IT" sz="2400" spc="-5" dirty="0" smtClean="0">
                <a:latin typeface="Arial"/>
                <a:cs typeface="Arial"/>
              </a:rPr>
              <a:t>umento dei livelli cognitivi </a:t>
            </a:r>
            <a:r>
              <a:rPr lang="it-IT" sz="2400" dirty="0" smtClean="0">
                <a:latin typeface="Arial"/>
                <a:cs typeface="Arial"/>
              </a:rPr>
              <a:t>rispetto </a:t>
            </a:r>
            <a:r>
              <a:rPr lang="it-IT" sz="2400" spc="-5" dirty="0" smtClean="0">
                <a:latin typeface="Arial"/>
                <a:cs typeface="Arial"/>
              </a:rPr>
              <a:t>alle generazioni  passate.</a:t>
            </a:r>
            <a:endParaRPr lang="it-IT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La scuola: area di passaggio tra famiglia e società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CasellaDiTesto 36"/>
          <p:cNvSpPr txBox="1"/>
          <p:nvPr/>
        </p:nvSpPr>
        <p:spPr>
          <a:xfrm>
            <a:off x="304800" y="1905000"/>
            <a:ext cx="8534400" cy="4030847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206375" indent="-342900" algn="just">
              <a:lnSpc>
                <a:spcPts val="23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  <a:tab pos="2643505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Allontanamento</a:t>
            </a:r>
            <a:r>
              <a:rPr lang="it-IT" sz="2400" spc="-5" dirty="0" smtClean="0">
                <a:latin typeface="Arial"/>
                <a:cs typeface="Arial"/>
              </a:rPr>
              <a:t>	dal ruolo di </a:t>
            </a:r>
            <a:r>
              <a:rPr lang="it-IT" sz="2400" dirty="0" smtClean="0">
                <a:latin typeface="Arial"/>
                <a:cs typeface="Arial"/>
              </a:rPr>
              <a:t>studente, </a:t>
            </a:r>
            <a:r>
              <a:rPr lang="it-IT" sz="2400" spc="-5" dirty="0" smtClean="0">
                <a:latin typeface="Arial"/>
                <a:cs typeface="Arial"/>
              </a:rPr>
              <a:t>spesso legati ad  un atteggiamento genitoriale focalizzato sul  rendimento.</a:t>
            </a:r>
            <a:endParaRPr lang="it-IT" sz="2400" dirty="0" smtClean="0">
              <a:latin typeface="Arial"/>
              <a:cs typeface="Arial"/>
            </a:endParaRPr>
          </a:p>
          <a:p>
            <a:pPr marL="355600" marR="17780" indent="-342900" algn="just">
              <a:lnSpc>
                <a:spcPct val="8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Possibile evoluzione </a:t>
            </a:r>
            <a:r>
              <a:rPr lang="it-IT" sz="2400" spc="-5" dirty="0" smtClean="0">
                <a:latin typeface="Arial"/>
                <a:cs typeface="Arial"/>
              </a:rPr>
              <a:t>in </a:t>
            </a:r>
            <a:r>
              <a:rPr lang="it-IT" sz="2400" dirty="0" smtClean="0">
                <a:latin typeface="Arial"/>
                <a:cs typeface="Arial"/>
              </a:rPr>
              <a:t>forme </a:t>
            </a:r>
            <a:r>
              <a:rPr lang="it-IT" sz="2400" spc="-5" dirty="0" smtClean="0">
                <a:latin typeface="Arial"/>
                <a:cs typeface="Arial"/>
              </a:rPr>
              <a:t>più patologiche quali la  </a:t>
            </a:r>
            <a:r>
              <a:rPr lang="it-IT" sz="2400" dirty="0" smtClean="0">
                <a:latin typeface="Arial"/>
                <a:cs typeface="Arial"/>
              </a:rPr>
              <a:t>fobia della scuola con il conseguente rifiuto o un atteggiamento ansioso della vita scolastica</a:t>
            </a:r>
            <a:r>
              <a:rPr lang="it-IT" sz="2400" spc="-5" dirty="0" smtClean="0">
                <a:latin typeface="Arial"/>
                <a:cs typeface="Arial"/>
              </a:rPr>
              <a:t>.</a:t>
            </a:r>
          </a:p>
          <a:p>
            <a:pPr marL="355600" marR="17780" indent="-342900" algn="just">
              <a:lnSpc>
                <a:spcPct val="8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it-IT" sz="3200" spc="-5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55600" marR="17780" lvl="1" indent="-342900" algn="ctr">
              <a:lnSpc>
                <a:spcPct val="80000"/>
              </a:lnSpc>
              <a:buClr>
                <a:srgbClr val="99FF99"/>
              </a:buClr>
              <a:buSzPct val="79166"/>
              <a:tabLst>
                <a:tab pos="354965" algn="l"/>
                <a:tab pos="355600" algn="l"/>
              </a:tabLst>
            </a:pP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Attenzione agli insuccessi scolastici, che possono essere</a:t>
            </a:r>
            <a:r>
              <a:rPr lang="it-IT" sz="2800" b="1" spc="-17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vissuti  come esperienze traumatiche e legate ad immagine</a:t>
            </a:r>
            <a:r>
              <a:rPr lang="it-IT" sz="2800" b="1" spc="-17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fallimentare  di sé (suicidi in adolescenza dovuti ad una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cattiva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prestazione,  a un brutto</a:t>
            </a:r>
            <a:r>
              <a:rPr lang="it-IT" sz="2800" b="1" spc="-9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voto </a:t>
            </a:r>
          </a:p>
          <a:p>
            <a:pPr marL="355600" marR="17780" lvl="1" indent="-342900" algn="ctr">
              <a:lnSpc>
                <a:spcPct val="80000"/>
              </a:lnSpc>
              <a:buClr>
                <a:srgbClr val="99FF99"/>
              </a:buClr>
              <a:buSzPct val="79166"/>
              <a:tabLst>
                <a:tab pos="354965" algn="l"/>
                <a:tab pos="355600" algn="l"/>
              </a:tabLst>
            </a:pP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o ad una bocciatura).</a:t>
            </a:r>
            <a:endParaRPr lang="it-IT" sz="32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Due nuclei fondamentali del disagio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447800"/>
            <a:ext cx="8534400" cy="267765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189230" indent="-342900" algn="just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Le manifestazioni del 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disagio adolescenziale, </a:t>
            </a:r>
            <a:r>
              <a:rPr lang="it-IT" sz="2400" spc="-5" dirty="0" smtClean="0">
                <a:latin typeface="Arial"/>
                <a:cs typeface="Arial"/>
              </a:rPr>
              <a:t>per quanto  possano apparire psicopatologiche, sono ENDOGENE a  questo processo di</a:t>
            </a:r>
            <a:r>
              <a:rPr lang="it-IT" sz="2400" spc="2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cambiamento.</a:t>
            </a:r>
            <a:endParaRPr lang="it-IT" sz="24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La maggior parte delle manifestazioni </a:t>
            </a:r>
            <a:r>
              <a:rPr lang="it-IT" sz="2400" spc="-5" dirty="0" smtClean="0">
                <a:latin typeface="Arial"/>
                <a:cs typeface="Arial"/>
              </a:rPr>
              <a:t>ruota attorno a due  nuclei fondamentali</a:t>
            </a:r>
            <a:r>
              <a:rPr lang="it-IT" sz="2400" dirty="0" smtClean="0">
                <a:latin typeface="Arial"/>
                <a:cs typeface="Arial"/>
              </a:rPr>
              <a:t>: L’ AGITO </a:t>
            </a:r>
            <a:r>
              <a:rPr lang="it-IT" sz="2400" spc="-5" dirty="0" smtClean="0">
                <a:latin typeface="Arial"/>
                <a:cs typeface="Arial"/>
              </a:rPr>
              <a:t>e </a:t>
            </a:r>
            <a:r>
              <a:rPr lang="it-IT" sz="2400" spc="-10" dirty="0" smtClean="0">
                <a:latin typeface="Arial"/>
                <a:cs typeface="Arial"/>
              </a:rPr>
              <a:t>il </a:t>
            </a:r>
            <a:r>
              <a:rPr lang="it-IT" sz="2400" spc="-5" dirty="0" smtClean="0">
                <a:latin typeface="Arial"/>
                <a:cs typeface="Arial"/>
              </a:rPr>
              <a:t>CORPOREO, ovvero  gli adolescenti tendono a esprimere, attraverso le azioni e il proprio corpo, contenuti</a:t>
            </a:r>
            <a:r>
              <a:rPr lang="it-IT" sz="2400" spc="2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mentali</a:t>
            </a:r>
            <a:r>
              <a:rPr lang="it-IT" sz="2000" dirty="0" smtClean="0">
                <a:latin typeface="Arial"/>
                <a:cs typeface="Arial"/>
              </a:rPr>
              <a:t>.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29" name="object 30"/>
          <p:cNvSpPr/>
          <p:nvPr/>
        </p:nvSpPr>
        <p:spPr>
          <a:xfrm>
            <a:off x="1828800" y="4191000"/>
            <a:ext cx="5113020" cy="2045335"/>
          </a:xfrm>
          <a:custGeom>
            <a:avLst/>
            <a:gdLst/>
            <a:ahLst/>
            <a:cxnLst/>
            <a:rect l="l" t="t" r="r" b="b"/>
            <a:pathLst>
              <a:path w="5113020" h="2045335">
                <a:moveTo>
                  <a:pt x="4908065" y="1363408"/>
                </a:moveTo>
                <a:lnTo>
                  <a:pt x="2396490" y="1363408"/>
                </a:lnTo>
                <a:lnTo>
                  <a:pt x="2396490" y="1619046"/>
                </a:lnTo>
                <a:lnTo>
                  <a:pt x="2409041" y="1652210"/>
                </a:lnTo>
                <a:lnTo>
                  <a:pt x="2443273" y="1679294"/>
                </a:lnTo>
                <a:lnTo>
                  <a:pt x="2494055" y="1697554"/>
                </a:lnTo>
                <a:lnTo>
                  <a:pt x="2556255" y="1704251"/>
                </a:lnTo>
                <a:lnTo>
                  <a:pt x="4090034" y="1704251"/>
                </a:lnTo>
                <a:lnTo>
                  <a:pt x="4090034" y="2045093"/>
                </a:lnTo>
                <a:lnTo>
                  <a:pt x="4908065" y="1363408"/>
                </a:lnTo>
                <a:close/>
              </a:path>
              <a:path w="5113020" h="2045335">
                <a:moveTo>
                  <a:pt x="1022476" y="0"/>
                </a:moveTo>
                <a:lnTo>
                  <a:pt x="0" y="852170"/>
                </a:lnTo>
                <a:lnTo>
                  <a:pt x="1022476" y="1704251"/>
                </a:lnTo>
                <a:lnTo>
                  <a:pt x="1022476" y="1363408"/>
                </a:lnTo>
                <a:lnTo>
                  <a:pt x="4908065" y="1363408"/>
                </a:lnTo>
                <a:lnTo>
                  <a:pt x="5112511" y="1193038"/>
                </a:lnTo>
                <a:lnTo>
                  <a:pt x="4499025" y="681736"/>
                </a:lnTo>
                <a:lnTo>
                  <a:pt x="2556255" y="681736"/>
                </a:lnTo>
                <a:lnTo>
                  <a:pt x="2494055" y="675046"/>
                </a:lnTo>
                <a:lnTo>
                  <a:pt x="2443273" y="656796"/>
                </a:lnTo>
                <a:lnTo>
                  <a:pt x="2409041" y="629711"/>
                </a:lnTo>
                <a:lnTo>
                  <a:pt x="2396490" y="596519"/>
                </a:lnTo>
                <a:lnTo>
                  <a:pt x="2409041" y="563379"/>
                </a:lnTo>
                <a:lnTo>
                  <a:pt x="2443273" y="536289"/>
                </a:lnTo>
                <a:lnTo>
                  <a:pt x="2494055" y="518009"/>
                </a:lnTo>
                <a:lnTo>
                  <a:pt x="2618456" y="504612"/>
                </a:lnTo>
                <a:lnTo>
                  <a:pt x="2669238" y="486362"/>
                </a:lnTo>
                <a:lnTo>
                  <a:pt x="2703470" y="459277"/>
                </a:lnTo>
                <a:lnTo>
                  <a:pt x="2716022" y="426085"/>
                </a:lnTo>
                <a:lnTo>
                  <a:pt x="2703470" y="392945"/>
                </a:lnTo>
                <a:lnTo>
                  <a:pt x="2669238" y="365855"/>
                </a:lnTo>
                <a:lnTo>
                  <a:pt x="2618456" y="347575"/>
                </a:lnTo>
                <a:lnTo>
                  <a:pt x="2556255" y="340868"/>
                </a:lnTo>
                <a:lnTo>
                  <a:pt x="1022476" y="340868"/>
                </a:lnTo>
                <a:lnTo>
                  <a:pt x="1022476" y="0"/>
                </a:lnTo>
                <a:close/>
              </a:path>
              <a:path w="5113020" h="2045335">
                <a:moveTo>
                  <a:pt x="4090034" y="340868"/>
                </a:moveTo>
                <a:lnTo>
                  <a:pt x="4090034" y="681736"/>
                </a:lnTo>
                <a:lnTo>
                  <a:pt x="4499025" y="681736"/>
                </a:lnTo>
                <a:lnTo>
                  <a:pt x="4090034" y="34086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5"/>
          <p:cNvSpPr txBox="1"/>
          <p:nvPr/>
        </p:nvSpPr>
        <p:spPr>
          <a:xfrm>
            <a:off x="2819400" y="4876800"/>
            <a:ext cx="968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AGI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object 36"/>
          <p:cNvSpPr txBox="1"/>
          <p:nvPr/>
        </p:nvSpPr>
        <p:spPr>
          <a:xfrm>
            <a:off x="4800600" y="5257800"/>
            <a:ext cx="1142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1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Come agiscono i due nuclei fondamentali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3"/>
          <p:cNvSpPr/>
          <p:nvPr/>
        </p:nvSpPr>
        <p:spPr>
          <a:xfrm>
            <a:off x="429768" y="2083689"/>
            <a:ext cx="1359408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4"/>
          <p:cNvSpPr/>
          <p:nvPr/>
        </p:nvSpPr>
        <p:spPr>
          <a:xfrm>
            <a:off x="1313689" y="2083689"/>
            <a:ext cx="574548" cy="582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/>
          <p:cNvSpPr/>
          <p:nvPr/>
        </p:nvSpPr>
        <p:spPr>
          <a:xfrm>
            <a:off x="3810000" y="1549019"/>
            <a:ext cx="4968875" cy="2193925"/>
          </a:xfrm>
          <a:custGeom>
            <a:avLst/>
            <a:gdLst/>
            <a:ahLst/>
            <a:cxnLst/>
            <a:rect l="l" t="t" r="r" b="b"/>
            <a:pathLst>
              <a:path w="4968875" h="2193925">
                <a:moveTo>
                  <a:pt x="3871594" y="0"/>
                </a:moveTo>
                <a:lnTo>
                  <a:pt x="3871594" y="274192"/>
                </a:lnTo>
                <a:lnTo>
                  <a:pt x="0" y="274192"/>
                </a:lnTo>
                <a:lnTo>
                  <a:pt x="0" y="1919732"/>
                </a:lnTo>
                <a:lnTo>
                  <a:pt x="3871594" y="1919732"/>
                </a:lnTo>
                <a:lnTo>
                  <a:pt x="3871594" y="2193925"/>
                </a:lnTo>
                <a:lnTo>
                  <a:pt x="4968621" y="1096899"/>
                </a:lnTo>
                <a:lnTo>
                  <a:pt x="3871594" y="0"/>
                </a:lnTo>
                <a:close/>
              </a:path>
            </a:pathLst>
          </a:custGeom>
          <a:solidFill>
            <a:srgbClr val="CADE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/>
          <p:cNvSpPr/>
          <p:nvPr/>
        </p:nvSpPr>
        <p:spPr>
          <a:xfrm>
            <a:off x="3810000" y="1549019"/>
            <a:ext cx="4968875" cy="2193925"/>
          </a:xfrm>
          <a:custGeom>
            <a:avLst/>
            <a:gdLst/>
            <a:ahLst/>
            <a:cxnLst/>
            <a:rect l="l" t="t" r="r" b="b"/>
            <a:pathLst>
              <a:path w="4968875" h="2193925">
                <a:moveTo>
                  <a:pt x="0" y="274192"/>
                </a:moveTo>
                <a:lnTo>
                  <a:pt x="3871594" y="274192"/>
                </a:lnTo>
                <a:lnTo>
                  <a:pt x="3871594" y="0"/>
                </a:lnTo>
                <a:lnTo>
                  <a:pt x="4968621" y="1096899"/>
                </a:lnTo>
                <a:lnTo>
                  <a:pt x="3871594" y="2193925"/>
                </a:lnTo>
                <a:lnTo>
                  <a:pt x="3871594" y="1919732"/>
                </a:lnTo>
                <a:lnTo>
                  <a:pt x="0" y="1919732"/>
                </a:lnTo>
                <a:lnTo>
                  <a:pt x="0" y="274192"/>
                </a:lnTo>
                <a:close/>
              </a:path>
            </a:pathLst>
          </a:custGeom>
          <a:ln w="25400">
            <a:solidFill>
              <a:srgbClr val="CA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/>
          <p:cNvSpPr txBox="1"/>
          <p:nvPr/>
        </p:nvSpPr>
        <p:spPr>
          <a:xfrm>
            <a:off x="3813175" y="2140203"/>
            <a:ext cx="367284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0089E8"/>
                </a:solidFill>
                <a:latin typeface="Arial"/>
                <a:cs typeface="Arial"/>
              </a:rPr>
              <a:t>DCA (Bulimia,</a:t>
            </a:r>
            <a:r>
              <a:rPr sz="2400" spc="-290" dirty="0">
                <a:solidFill>
                  <a:srgbClr val="0089E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89E8"/>
                </a:solidFill>
                <a:latin typeface="Arial"/>
                <a:cs typeface="Arial"/>
              </a:rPr>
              <a:t>Anoressia)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89E8"/>
                </a:solidFill>
                <a:latin typeface="Arial"/>
                <a:cs typeface="Arial"/>
              </a:rPr>
              <a:t>DISMORFOBIA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0" name="object 20"/>
          <p:cNvSpPr/>
          <p:nvPr/>
        </p:nvSpPr>
        <p:spPr>
          <a:xfrm>
            <a:off x="497650" y="1549019"/>
            <a:ext cx="3312795" cy="2193925"/>
          </a:xfrm>
          <a:custGeom>
            <a:avLst/>
            <a:gdLst/>
            <a:ahLst/>
            <a:cxnLst/>
            <a:rect l="l" t="t" r="r" b="b"/>
            <a:pathLst>
              <a:path w="3312795" h="2193925">
                <a:moveTo>
                  <a:pt x="2946717" y="0"/>
                </a:moveTo>
                <a:lnTo>
                  <a:pt x="365671" y="0"/>
                </a:lnTo>
                <a:lnTo>
                  <a:pt x="319801" y="2848"/>
                </a:lnTo>
                <a:lnTo>
                  <a:pt x="275633" y="11166"/>
                </a:lnTo>
                <a:lnTo>
                  <a:pt x="233507" y="24611"/>
                </a:lnTo>
                <a:lnTo>
                  <a:pt x="193766" y="42840"/>
                </a:lnTo>
                <a:lnTo>
                  <a:pt x="156754" y="65510"/>
                </a:lnTo>
                <a:lnTo>
                  <a:pt x="122814" y="92278"/>
                </a:lnTo>
                <a:lnTo>
                  <a:pt x="92286" y="122802"/>
                </a:lnTo>
                <a:lnTo>
                  <a:pt x="65515" y="156740"/>
                </a:lnTo>
                <a:lnTo>
                  <a:pt x="42843" y="193748"/>
                </a:lnTo>
                <a:lnTo>
                  <a:pt x="24613" y="233484"/>
                </a:lnTo>
                <a:lnTo>
                  <a:pt x="11167" y="275605"/>
                </a:lnTo>
                <a:lnTo>
                  <a:pt x="2849" y="319769"/>
                </a:lnTo>
                <a:lnTo>
                  <a:pt x="0" y="365633"/>
                </a:lnTo>
                <a:lnTo>
                  <a:pt x="0" y="1828291"/>
                </a:lnTo>
                <a:lnTo>
                  <a:pt x="2849" y="1874155"/>
                </a:lnTo>
                <a:lnTo>
                  <a:pt x="11167" y="1918319"/>
                </a:lnTo>
                <a:lnTo>
                  <a:pt x="24613" y="1960440"/>
                </a:lnTo>
                <a:lnTo>
                  <a:pt x="42843" y="2000176"/>
                </a:lnTo>
                <a:lnTo>
                  <a:pt x="65515" y="2037184"/>
                </a:lnTo>
                <a:lnTo>
                  <a:pt x="92286" y="2071122"/>
                </a:lnTo>
                <a:lnTo>
                  <a:pt x="122814" y="2101646"/>
                </a:lnTo>
                <a:lnTo>
                  <a:pt x="156754" y="2128414"/>
                </a:lnTo>
                <a:lnTo>
                  <a:pt x="193766" y="2151084"/>
                </a:lnTo>
                <a:lnTo>
                  <a:pt x="233507" y="2169313"/>
                </a:lnTo>
                <a:lnTo>
                  <a:pt x="275633" y="2182758"/>
                </a:lnTo>
                <a:lnTo>
                  <a:pt x="319801" y="2191076"/>
                </a:lnTo>
                <a:lnTo>
                  <a:pt x="365671" y="2193925"/>
                </a:lnTo>
                <a:lnTo>
                  <a:pt x="2946717" y="2193925"/>
                </a:lnTo>
                <a:lnTo>
                  <a:pt x="2992581" y="2191076"/>
                </a:lnTo>
                <a:lnTo>
                  <a:pt x="3036744" y="2182758"/>
                </a:lnTo>
                <a:lnTo>
                  <a:pt x="3078865" y="2169313"/>
                </a:lnTo>
                <a:lnTo>
                  <a:pt x="3118601" y="2151084"/>
                </a:lnTo>
                <a:lnTo>
                  <a:pt x="3155609" y="2128414"/>
                </a:lnTo>
                <a:lnTo>
                  <a:pt x="3189547" y="2101646"/>
                </a:lnTo>
                <a:lnTo>
                  <a:pt x="3220071" y="2071122"/>
                </a:lnTo>
                <a:lnTo>
                  <a:pt x="3246840" y="2037184"/>
                </a:lnTo>
                <a:lnTo>
                  <a:pt x="3269510" y="2000176"/>
                </a:lnTo>
                <a:lnTo>
                  <a:pt x="3287738" y="1960440"/>
                </a:lnTo>
                <a:lnTo>
                  <a:pt x="3301183" y="1918319"/>
                </a:lnTo>
                <a:lnTo>
                  <a:pt x="3309501" y="1874155"/>
                </a:lnTo>
                <a:lnTo>
                  <a:pt x="3312350" y="1828291"/>
                </a:lnTo>
                <a:lnTo>
                  <a:pt x="3312350" y="365633"/>
                </a:lnTo>
                <a:lnTo>
                  <a:pt x="3309501" y="319769"/>
                </a:lnTo>
                <a:lnTo>
                  <a:pt x="3301183" y="275605"/>
                </a:lnTo>
                <a:lnTo>
                  <a:pt x="3287738" y="233484"/>
                </a:lnTo>
                <a:lnTo>
                  <a:pt x="3269510" y="193748"/>
                </a:lnTo>
                <a:lnTo>
                  <a:pt x="3246840" y="156740"/>
                </a:lnTo>
                <a:lnTo>
                  <a:pt x="3220071" y="122802"/>
                </a:lnTo>
                <a:lnTo>
                  <a:pt x="3189547" y="92278"/>
                </a:lnTo>
                <a:lnTo>
                  <a:pt x="3155609" y="65510"/>
                </a:lnTo>
                <a:lnTo>
                  <a:pt x="3118601" y="42840"/>
                </a:lnTo>
                <a:lnTo>
                  <a:pt x="3078865" y="24611"/>
                </a:lnTo>
                <a:lnTo>
                  <a:pt x="3036744" y="11166"/>
                </a:lnTo>
                <a:lnTo>
                  <a:pt x="2992581" y="2848"/>
                </a:lnTo>
                <a:lnTo>
                  <a:pt x="294671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/>
          <p:cNvSpPr/>
          <p:nvPr/>
        </p:nvSpPr>
        <p:spPr>
          <a:xfrm>
            <a:off x="497650" y="1549019"/>
            <a:ext cx="3312795" cy="2193925"/>
          </a:xfrm>
          <a:custGeom>
            <a:avLst/>
            <a:gdLst/>
            <a:ahLst/>
            <a:cxnLst/>
            <a:rect l="l" t="t" r="r" b="b"/>
            <a:pathLst>
              <a:path w="3312795" h="2193925">
                <a:moveTo>
                  <a:pt x="0" y="365633"/>
                </a:moveTo>
                <a:lnTo>
                  <a:pt x="2849" y="319769"/>
                </a:lnTo>
                <a:lnTo>
                  <a:pt x="11167" y="275605"/>
                </a:lnTo>
                <a:lnTo>
                  <a:pt x="24613" y="233484"/>
                </a:lnTo>
                <a:lnTo>
                  <a:pt x="42843" y="193748"/>
                </a:lnTo>
                <a:lnTo>
                  <a:pt x="65515" y="156740"/>
                </a:lnTo>
                <a:lnTo>
                  <a:pt x="92286" y="122802"/>
                </a:lnTo>
                <a:lnTo>
                  <a:pt x="122814" y="92278"/>
                </a:lnTo>
                <a:lnTo>
                  <a:pt x="156754" y="65510"/>
                </a:lnTo>
                <a:lnTo>
                  <a:pt x="193766" y="42840"/>
                </a:lnTo>
                <a:lnTo>
                  <a:pt x="233507" y="24611"/>
                </a:lnTo>
                <a:lnTo>
                  <a:pt x="275633" y="11166"/>
                </a:lnTo>
                <a:lnTo>
                  <a:pt x="319801" y="2848"/>
                </a:lnTo>
                <a:lnTo>
                  <a:pt x="365671" y="0"/>
                </a:lnTo>
                <a:lnTo>
                  <a:pt x="2946717" y="0"/>
                </a:lnTo>
                <a:lnTo>
                  <a:pt x="2992581" y="2848"/>
                </a:lnTo>
                <a:lnTo>
                  <a:pt x="3036744" y="11166"/>
                </a:lnTo>
                <a:lnTo>
                  <a:pt x="3078865" y="24611"/>
                </a:lnTo>
                <a:lnTo>
                  <a:pt x="3118601" y="42840"/>
                </a:lnTo>
                <a:lnTo>
                  <a:pt x="3155609" y="65510"/>
                </a:lnTo>
                <a:lnTo>
                  <a:pt x="3189547" y="92278"/>
                </a:lnTo>
                <a:lnTo>
                  <a:pt x="3220071" y="122802"/>
                </a:lnTo>
                <a:lnTo>
                  <a:pt x="3246840" y="156740"/>
                </a:lnTo>
                <a:lnTo>
                  <a:pt x="3269510" y="193748"/>
                </a:lnTo>
                <a:lnTo>
                  <a:pt x="3287738" y="233484"/>
                </a:lnTo>
                <a:lnTo>
                  <a:pt x="3301183" y="275605"/>
                </a:lnTo>
                <a:lnTo>
                  <a:pt x="3309501" y="319769"/>
                </a:lnTo>
                <a:lnTo>
                  <a:pt x="3312350" y="365633"/>
                </a:lnTo>
                <a:lnTo>
                  <a:pt x="3312350" y="1828291"/>
                </a:lnTo>
                <a:lnTo>
                  <a:pt x="3309501" y="1874155"/>
                </a:lnTo>
                <a:lnTo>
                  <a:pt x="3301183" y="1918319"/>
                </a:lnTo>
                <a:lnTo>
                  <a:pt x="3287738" y="1960440"/>
                </a:lnTo>
                <a:lnTo>
                  <a:pt x="3269510" y="2000176"/>
                </a:lnTo>
                <a:lnTo>
                  <a:pt x="3246840" y="2037184"/>
                </a:lnTo>
                <a:lnTo>
                  <a:pt x="3220071" y="2071122"/>
                </a:lnTo>
                <a:lnTo>
                  <a:pt x="3189547" y="2101646"/>
                </a:lnTo>
                <a:lnTo>
                  <a:pt x="3155609" y="2128414"/>
                </a:lnTo>
                <a:lnTo>
                  <a:pt x="3118601" y="2151084"/>
                </a:lnTo>
                <a:lnTo>
                  <a:pt x="3078865" y="2169313"/>
                </a:lnTo>
                <a:lnTo>
                  <a:pt x="3036744" y="2182758"/>
                </a:lnTo>
                <a:lnTo>
                  <a:pt x="2992581" y="2191076"/>
                </a:lnTo>
                <a:lnTo>
                  <a:pt x="2946717" y="2193925"/>
                </a:lnTo>
                <a:lnTo>
                  <a:pt x="365671" y="2193925"/>
                </a:lnTo>
                <a:lnTo>
                  <a:pt x="319801" y="2191076"/>
                </a:lnTo>
                <a:lnTo>
                  <a:pt x="275633" y="2182758"/>
                </a:lnTo>
                <a:lnTo>
                  <a:pt x="233507" y="2169313"/>
                </a:lnTo>
                <a:lnTo>
                  <a:pt x="193766" y="2151084"/>
                </a:lnTo>
                <a:lnTo>
                  <a:pt x="156754" y="2128414"/>
                </a:lnTo>
                <a:lnTo>
                  <a:pt x="122814" y="2101646"/>
                </a:lnTo>
                <a:lnTo>
                  <a:pt x="92286" y="2071122"/>
                </a:lnTo>
                <a:lnTo>
                  <a:pt x="65515" y="2037184"/>
                </a:lnTo>
                <a:lnTo>
                  <a:pt x="42843" y="2000176"/>
                </a:lnTo>
                <a:lnTo>
                  <a:pt x="24613" y="1960440"/>
                </a:lnTo>
                <a:lnTo>
                  <a:pt x="11167" y="1918319"/>
                </a:lnTo>
                <a:lnTo>
                  <a:pt x="2849" y="1874155"/>
                </a:lnTo>
                <a:lnTo>
                  <a:pt x="0" y="1828291"/>
                </a:lnTo>
                <a:lnTo>
                  <a:pt x="0" y="3656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/>
          <p:cNvSpPr txBox="1"/>
          <p:nvPr/>
        </p:nvSpPr>
        <p:spPr>
          <a:xfrm>
            <a:off x="1491489" y="2387345"/>
            <a:ext cx="1326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3" name="object 23"/>
          <p:cNvSpPr/>
          <p:nvPr/>
        </p:nvSpPr>
        <p:spPr>
          <a:xfrm>
            <a:off x="3810000" y="3962400"/>
            <a:ext cx="4968875" cy="2194560"/>
          </a:xfrm>
          <a:custGeom>
            <a:avLst/>
            <a:gdLst/>
            <a:ahLst/>
            <a:cxnLst/>
            <a:rect l="l" t="t" r="r" b="b"/>
            <a:pathLst>
              <a:path w="4968875" h="2194560">
                <a:moveTo>
                  <a:pt x="3871594" y="0"/>
                </a:moveTo>
                <a:lnTo>
                  <a:pt x="3871594" y="274192"/>
                </a:lnTo>
                <a:lnTo>
                  <a:pt x="0" y="274192"/>
                </a:lnTo>
                <a:lnTo>
                  <a:pt x="0" y="1919731"/>
                </a:lnTo>
                <a:lnTo>
                  <a:pt x="3871594" y="1919731"/>
                </a:lnTo>
                <a:lnTo>
                  <a:pt x="3871594" y="2193963"/>
                </a:lnTo>
                <a:lnTo>
                  <a:pt x="4968621" y="1097025"/>
                </a:lnTo>
                <a:lnTo>
                  <a:pt x="3871594" y="0"/>
                </a:lnTo>
                <a:close/>
              </a:path>
            </a:pathLst>
          </a:custGeom>
          <a:solidFill>
            <a:srgbClr val="CADE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/>
          <p:cNvSpPr/>
          <p:nvPr/>
        </p:nvSpPr>
        <p:spPr>
          <a:xfrm>
            <a:off x="3810000" y="3962400"/>
            <a:ext cx="4968875" cy="2194560"/>
          </a:xfrm>
          <a:custGeom>
            <a:avLst/>
            <a:gdLst/>
            <a:ahLst/>
            <a:cxnLst/>
            <a:rect l="l" t="t" r="r" b="b"/>
            <a:pathLst>
              <a:path w="4968875" h="2194560">
                <a:moveTo>
                  <a:pt x="0" y="274192"/>
                </a:moveTo>
                <a:lnTo>
                  <a:pt x="3871594" y="274192"/>
                </a:lnTo>
                <a:lnTo>
                  <a:pt x="3871594" y="0"/>
                </a:lnTo>
                <a:lnTo>
                  <a:pt x="4968621" y="1097025"/>
                </a:lnTo>
                <a:lnTo>
                  <a:pt x="3871594" y="2193963"/>
                </a:lnTo>
                <a:lnTo>
                  <a:pt x="3871594" y="1919731"/>
                </a:lnTo>
                <a:lnTo>
                  <a:pt x="0" y="1919731"/>
                </a:lnTo>
                <a:lnTo>
                  <a:pt x="0" y="274192"/>
                </a:lnTo>
                <a:close/>
              </a:path>
            </a:pathLst>
          </a:custGeom>
          <a:ln w="25400">
            <a:solidFill>
              <a:srgbClr val="CA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/>
          <p:cNvSpPr txBox="1"/>
          <p:nvPr/>
        </p:nvSpPr>
        <p:spPr>
          <a:xfrm>
            <a:off x="3807968" y="4445380"/>
            <a:ext cx="23285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0089E8"/>
                </a:solidFill>
                <a:latin typeface="Arial"/>
                <a:cs typeface="Arial"/>
              </a:rPr>
              <a:t>Disturbo della</a:t>
            </a:r>
            <a:r>
              <a:rPr sz="1600" spc="-45" dirty="0">
                <a:solidFill>
                  <a:srgbClr val="0089E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9E8"/>
                </a:solidFill>
                <a:latin typeface="Arial"/>
                <a:cs typeface="Arial"/>
              </a:rPr>
              <a:t>condotta.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6" name="object 26"/>
          <p:cNvSpPr txBox="1"/>
          <p:nvPr/>
        </p:nvSpPr>
        <p:spPr>
          <a:xfrm>
            <a:off x="3807968" y="4690745"/>
            <a:ext cx="3707129" cy="76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0089E8"/>
                </a:solidFill>
                <a:latin typeface="Arial"/>
                <a:cs typeface="Arial"/>
              </a:rPr>
              <a:t>Abuso di alcol e sostanze</a:t>
            </a:r>
            <a:r>
              <a:rPr sz="1600" spc="5" dirty="0">
                <a:solidFill>
                  <a:srgbClr val="0089E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9E8"/>
                </a:solidFill>
                <a:latin typeface="Arial"/>
                <a:cs typeface="Arial"/>
              </a:rPr>
              <a:t>stupefacenti.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0089E8"/>
                </a:solidFill>
                <a:latin typeface="Arial"/>
                <a:cs typeface="Arial"/>
              </a:rPr>
              <a:t>Autolesionismo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rgbClr val="0089E8"/>
                </a:solidFill>
                <a:latin typeface="Arial"/>
                <a:cs typeface="Arial"/>
              </a:rPr>
              <a:t>High sensation</a:t>
            </a:r>
            <a:r>
              <a:rPr sz="1600" spc="-10" dirty="0">
                <a:solidFill>
                  <a:srgbClr val="0089E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9E8"/>
                </a:solidFill>
                <a:latin typeface="Arial"/>
                <a:cs typeface="Arial"/>
              </a:rPr>
              <a:t>seeking.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7" name="object 27"/>
          <p:cNvSpPr/>
          <p:nvPr/>
        </p:nvSpPr>
        <p:spPr>
          <a:xfrm>
            <a:off x="497650" y="3962400"/>
            <a:ext cx="3312795" cy="2194560"/>
          </a:xfrm>
          <a:custGeom>
            <a:avLst/>
            <a:gdLst/>
            <a:ahLst/>
            <a:cxnLst/>
            <a:rect l="l" t="t" r="r" b="b"/>
            <a:pathLst>
              <a:path w="3312795" h="2194560">
                <a:moveTo>
                  <a:pt x="2946717" y="0"/>
                </a:moveTo>
                <a:lnTo>
                  <a:pt x="365671" y="0"/>
                </a:lnTo>
                <a:lnTo>
                  <a:pt x="319801" y="2848"/>
                </a:lnTo>
                <a:lnTo>
                  <a:pt x="275633" y="11166"/>
                </a:lnTo>
                <a:lnTo>
                  <a:pt x="233507" y="24611"/>
                </a:lnTo>
                <a:lnTo>
                  <a:pt x="193766" y="42840"/>
                </a:lnTo>
                <a:lnTo>
                  <a:pt x="156754" y="65510"/>
                </a:lnTo>
                <a:lnTo>
                  <a:pt x="122814" y="92278"/>
                </a:lnTo>
                <a:lnTo>
                  <a:pt x="92286" y="122802"/>
                </a:lnTo>
                <a:lnTo>
                  <a:pt x="65515" y="156740"/>
                </a:lnTo>
                <a:lnTo>
                  <a:pt x="42843" y="193748"/>
                </a:lnTo>
                <a:lnTo>
                  <a:pt x="24613" y="233484"/>
                </a:lnTo>
                <a:lnTo>
                  <a:pt x="11167" y="275605"/>
                </a:lnTo>
                <a:lnTo>
                  <a:pt x="2849" y="319769"/>
                </a:lnTo>
                <a:lnTo>
                  <a:pt x="0" y="365632"/>
                </a:lnTo>
                <a:lnTo>
                  <a:pt x="0" y="1828291"/>
                </a:lnTo>
                <a:lnTo>
                  <a:pt x="2849" y="1874156"/>
                </a:lnTo>
                <a:lnTo>
                  <a:pt x="11167" y="1918321"/>
                </a:lnTo>
                <a:lnTo>
                  <a:pt x="24613" y="1960445"/>
                </a:lnTo>
                <a:lnTo>
                  <a:pt x="42843" y="2000184"/>
                </a:lnTo>
                <a:lnTo>
                  <a:pt x="65515" y="2037197"/>
                </a:lnTo>
                <a:lnTo>
                  <a:pt x="92286" y="2071138"/>
                </a:lnTo>
                <a:lnTo>
                  <a:pt x="122814" y="2101667"/>
                </a:lnTo>
                <a:lnTo>
                  <a:pt x="156754" y="2128440"/>
                </a:lnTo>
                <a:lnTo>
                  <a:pt x="193766" y="2151114"/>
                </a:lnTo>
                <a:lnTo>
                  <a:pt x="233507" y="2169346"/>
                </a:lnTo>
                <a:lnTo>
                  <a:pt x="275633" y="2182793"/>
                </a:lnTo>
                <a:lnTo>
                  <a:pt x="319801" y="2191113"/>
                </a:lnTo>
                <a:lnTo>
                  <a:pt x="365671" y="2193963"/>
                </a:lnTo>
                <a:lnTo>
                  <a:pt x="2946717" y="2193963"/>
                </a:lnTo>
                <a:lnTo>
                  <a:pt x="2992581" y="2191113"/>
                </a:lnTo>
                <a:lnTo>
                  <a:pt x="3036744" y="2182793"/>
                </a:lnTo>
                <a:lnTo>
                  <a:pt x="3078865" y="2169346"/>
                </a:lnTo>
                <a:lnTo>
                  <a:pt x="3118601" y="2151114"/>
                </a:lnTo>
                <a:lnTo>
                  <a:pt x="3155609" y="2128440"/>
                </a:lnTo>
                <a:lnTo>
                  <a:pt x="3189547" y="2101667"/>
                </a:lnTo>
                <a:lnTo>
                  <a:pt x="3220071" y="2071138"/>
                </a:lnTo>
                <a:lnTo>
                  <a:pt x="3246840" y="2037197"/>
                </a:lnTo>
                <a:lnTo>
                  <a:pt x="3269510" y="2000184"/>
                </a:lnTo>
                <a:lnTo>
                  <a:pt x="3287738" y="1960445"/>
                </a:lnTo>
                <a:lnTo>
                  <a:pt x="3301183" y="1918321"/>
                </a:lnTo>
                <a:lnTo>
                  <a:pt x="3309501" y="1874156"/>
                </a:lnTo>
                <a:lnTo>
                  <a:pt x="3312350" y="1828291"/>
                </a:lnTo>
                <a:lnTo>
                  <a:pt x="3312350" y="365632"/>
                </a:lnTo>
                <a:lnTo>
                  <a:pt x="3309501" y="319769"/>
                </a:lnTo>
                <a:lnTo>
                  <a:pt x="3301183" y="275605"/>
                </a:lnTo>
                <a:lnTo>
                  <a:pt x="3287738" y="233484"/>
                </a:lnTo>
                <a:lnTo>
                  <a:pt x="3269510" y="193748"/>
                </a:lnTo>
                <a:lnTo>
                  <a:pt x="3246840" y="156740"/>
                </a:lnTo>
                <a:lnTo>
                  <a:pt x="3220071" y="122802"/>
                </a:lnTo>
                <a:lnTo>
                  <a:pt x="3189547" y="92278"/>
                </a:lnTo>
                <a:lnTo>
                  <a:pt x="3155609" y="65510"/>
                </a:lnTo>
                <a:lnTo>
                  <a:pt x="3118601" y="42840"/>
                </a:lnTo>
                <a:lnTo>
                  <a:pt x="3078865" y="24611"/>
                </a:lnTo>
                <a:lnTo>
                  <a:pt x="3036744" y="11166"/>
                </a:lnTo>
                <a:lnTo>
                  <a:pt x="2992581" y="2848"/>
                </a:lnTo>
                <a:lnTo>
                  <a:pt x="294671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/>
          <p:cNvSpPr/>
          <p:nvPr/>
        </p:nvSpPr>
        <p:spPr>
          <a:xfrm>
            <a:off x="497650" y="3962400"/>
            <a:ext cx="3312795" cy="2194560"/>
          </a:xfrm>
          <a:custGeom>
            <a:avLst/>
            <a:gdLst/>
            <a:ahLst/>
            <a:cxnLst/>
            <a:rect l="l" t="t" r="r" b="b"/>
            <a:pathLst>
              <a:path w="3312795" h="2194560">
                <a:moveTo>
                  <a:pt x="0" y="365632"/>
                </a:moveTo>
                <a:lnTo>
                  <a:pt x="2849" y="319769"/>
                </a:lnTo>
                <a:lnTo>
                  <a:pt x="11167" y="275605"/>
                </a:lnTo>
                <a:lnTo>
                  <a:pt x="24613" y="233484"/>
                </a:lnTo>
                <a:lnTo>
                  <a:pt x="42843" y="193748"/>
                </a:lnTo>
                <a:lnTo>
                  <a:pt x="65515" y="156740"/>
                </a:lnTo>
                <a:lnTo>
                  <a:pt x="92286" y="122802"/>
                </a:lnTo>
                <a:lnTo>
                  <a:pt x="122814" y="92278"/>
                </a:lnTo>
                <a:lnTo>
                  <a:pt x="156754" y="65510"/>
                </a:lnTo>
                <a:lnTo>
                  <a:pt x="193766" y="42840"/>
                </a:lnTo>
                <a:lnTo>
                  <a:pt x="233507" y="24611"/>
                </a:lnTo>
                <a:lnTo>
                  <a:pt x="275633" y="11166"/>
                </a:lnTo>
                <a:lnTo>
                  <a:pt x="319801" y="2848"/>
                </a:lnTo>
                <a:lnTo>
                  <a:pt x="365671" y="0"/>
                </a:lnTo>
                <a:lnTo>
                  <a:pt x="2946717" y="0"/>
                </a:lnTo>
                <a:lnTo>
                  <a:pt x="2992581" y="2848"/>
                </a:lnTo>
                <a:lnTo>
                  <a:pt x="3036744" y="11166"/>
                </a:lnTo>
                <a:lnTo>
                  <a:pt x="3078865" y="24611"/>
                </a:lnTo>
                <a:lnTo>
                  <a:pt x="3118601" y="42840"/>
                </a:lnTo>
                <a:lnTo>
                  <a:pt x="3155609" y="65510"/>
                </a:lnTo>
                <a:lnTo>
                  <a:pt x="3189547" y="92278"/>
                </a:lnTo>
                <a:lnTo>
                  <a:pt x="3220071" y="122802"/>
                </a:lnTo>
                <a:lnTo>
                  <a:pt x="3246840" y="156740"/>
                </a:lnTo>
                <a:lnTo>
                  <a:pt x="3269510" y="193748"/>
                </a:lnTo>
                <a:lnTo>
                  <a:pt x="3287738" y="233484"/>
                </a:lnTo>
                <a:lnTo>
                  <a:pt x="3301183" y="275605"/>
                </a:lnTo>
                <a:lnTo>
                  <a:pt x="3309501" y="319769"/>
                </a:lnTo>
                <a:lnTo>
                  <a:pt x="3312350" y="365632"/>
                </a:lnTo>
                <a:lnTo>
                  <a:pt x="3312350" y="1828291"/>
                </a:lnTo>
                <a:lnTo>
                  <a:pt x="3309501" y="1874156"/>
                </a:lnTo>
                <a:lnTo>
                  <a:pt x="3301183" y="1918321"/>
                </a:lnTo>
                <a:lnTo>
                  <a:pt x="3287738" y="1960445"/>
                </a:lnTo>
                <a:lnTo>
                  <a:pt x="3269510" y="2000184"/>
                </a:lnTo>
                <a:lnTo>
                  <a:pt x="3246840" y="2037197"/>
                </a:lnTo>
                <a:lnTo>
                  <a:pt x="3220071" y="2071138"/>
                </a:lnTo>
                <a:lnTo>
                  <a:pt x="3189547" y="2101667"/>
                </a:lnTo>
                <a:lnTo>
                  <a:pt x="3155609" y="2128440"/>
                </a:lnTo>
                <a:lnTo>
                  <a:pt x="3118601" y="2151114"/>
                </a:lnTo>
                <a:lnTo>
                  <a:pt x="3078865" y="2169346"/>
                </a:lnTo>
                <a:lnTo>
                  <a:pt x="3036744" y="2182793"/>
                </a:lnTo>
                <a:lnTo>
                  <a:pt x="2992581" y="2191113"/>
                </a:lnTo>
                <a:lnTo>
                  <a:pt x="2946717" y="2193963"/>
                </a:lnTo>
                <a:lnTo>
                  <a:pt x="365671" y="2193963"/>
                </a:lnTo>
                <a:lnTo>
                  <a:pt x="319801" y="2191113"/>
                </a:lnTo>
                <a:lnTo>
                  <a:pt x="275633" y="2182793"/>
                </a:lnTo>
                <a:lnTo>
                  <a:pt x="233507" y="2169346"/>
                </a:lnTo>
                <a:lnTo>
                  <a:pt x="193766" y="2151114"/>
                </a:lnTo>
                <a:lnTo>
                  <a:pt x="156754" y="2128440"/>
                </a:lnTo>
                <a:lnTo>
                  <a:pt x="122814" y="2101667"/>
                </a:lnTo>
                <a:lnTo>
                  <a:pt x="92286" y="2071138"/>
                </a:lnTo>
                <a:lnTo>
                  <a:pt x="65515" y="2037197"/>
                </a:lnTo>
                <a:lnTo>
                  <a:pt x="42843" y="2000184"/>
                </a:lnTo>
                <a:lnTo>
                  <a:pt x="24613" y="1960445"/>
                </a:lnTo>
                <a:lnTo>
                  <a:pt x="11167" y="1918321"/>
                </a:lnTo>
                <a:lnTo>
                  <a:pt x="2849" y="1874156"/>
                </a:lnTo>
                <a:lnTo>
                  <a:pt x="0" y="1828291"/>
                </a:lnTo>
                <a:lnTo>
                  <a:pt x="0" y="36563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/>
          <p:cNvSpPr txBox="1"/>
          <p:nvPr/>
        </p:nvSpPr>
        <p:spPr>
          <a:xfrm>
            <a:off x="1669797" y="4836795"/>
            <a:ext cx="968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AGI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7" grpId="0" animBg="1"/>
      <p:bldP spid="49" grpId="0"/>
      <p:bldP spid="50" grpId="0" animBg="1"/>
      <p:bldP spid="52" grpId="0"/>
      <p:bldP spid="53" grpId="0" animBg="1"/>
      <p:bldP spid="56" grpId="0"/>
      <p:bldP spid="57" grpId="0" animBg="1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1488" y="3273552"/>
            <a:ext cx="729996" cy="73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0935" y="457962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304800" y="1600200"/>
            <a:ext cx="5257800" cy="420884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870"/>
              </a:lnSpc>
              <a:spcBef>
                <a:spcPts val="100"/>
              </a:spcBef>
              <a:buClr>
                <a:srgbClr val="99FF99"/>
              </a:buClr>
              <a:buSzPct val="79166"/>
              <a:tabLst>
                <a:tab pos="354965" algn="l"/>
                <a:tab pos="355600" algn="l"/>
                <a:tab pos="3503295" algn="l"/>
                <a:tab pos="4453255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PREADOLESCENZA</a:t>
            </a:r>
            <a:r>
              <a:rPr lang="it-IT" sz="2000" spc="-5" dirty="0" smtClean="0">
                <a:latin typeface="Arial"/>
                <a:cs typeface="Arial"/>
              </a:rPr>
              <a:t>: (11-14)	anni, </a:t>
            </a:r>
            <a:r>
              <a:rPr lang="it-IT" sz="2000" dirty="0" smtClean="0">
                <a:latin typeface="Arial"/>
                <a:cs typeface="Arial"/>
              </a:rPr>
              <a:t>fase in cui</a:t>
            </a:r>
            <a:r>
              <a:rPr lang="it-IT" sz="2000" spc="-25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c’è maggior aumento della pressione</a:t>
            </a:r>
            <a:r>
              <a:rPr lang="it-IT" sz="2000" spc="65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pulsionale</a:t>
            </a:r>
            <a:r>
              <a:rPr lang="it-IT" sz="2400" spc="-5" dirty="0" smtClean="0">
                <a:latin typeface="Arial"/>
                <a:cs typeface="Arial"/>
              </a:rPr>
              <a:t>.</a:t>
            </a:r>
            <a:endParaRPr lang="it-IT" sz="2400" dirty="0" smtClean="0">
              <a:latin typeface="Arial"/>
              <a:cs typeface="Arial"/>
            </a:endParaRPr>
          </a:p>
          <a:p>
            <a:pPr marR="245745" indent="12700" algn="just">
              <a:lnSpc>
                <a:spcPct val="100000"/>
              </a:lnSpc>
              <a:spcBef>
                <a:spcPts val="595"/>
              </a:spcBef>
              <a:buClr>
                <a:srgbClr val="99FF99"/>
              </a:buClr>
              <a:buSzPct val="79166"/>
              <a:tabLst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L’ADOLESCENZA PROPRIAMENTE DETTA</a:t>
            </a:r>
            <a:r>
              <a:rPr lang="it-IT" sz="2000" spc="-5" dirty="0" smtClean="0">
                <a:latin typeface="Arial"/>
                <a:cs typeface="Arial"/>
              </a:rPr>
              <a:t>: (14-17  anni) </a:t>
            </a:r>
            <a:r>
              <a:rPr lang="it-IT" sz="2000" dirty="0" smtClean="0">
                <a:latin typeface="Arial"/>
                <a:cs typeface="Arial"/>
              </a:rPr>
              <a:t>caratterizzata </a:t>
            </a:r>
            <a:r>
              <a:rPr lang="it-IT" sz="2000" spc="-5" dirty="0" smtClean="0">
                <a:latin typeface="Arial"/>
                <a:cs typeface="Arial"/>
              </a:rPr>
              <a:t>dal distacco dagli oggetti </a:t>
            </a:r>
            <a:r>
              <a:rPr lang="it-IT" sz="2000" dirty="0" smtClean="0">
                <a:latin typeface="Arial"/>
                <a:cs typeface="Arial"/>
              </a:rPr>
              <a:t>d’amore  </a:t>
            </a:r>
            <a:r>
              <a:rPr lang="it-IT" sz="2000" spc="-5" dirty="0" smtClean="0">
                <a:latin typeface="Arial"/>
                <a:cs typeface="Arial"/>
              </a:rPr>
              <a:t>primari.</a:t>
            </a:r>
            <a:endParaRPr lang="it-IT" sz="2000" dirty="0" smtClean="0">
              <a:latin typeface="Arial"/>
              <a:cs typeface="Arial"/>
            </a:endParaRPr>
          </a:p>
          <a:p>
            <a:pPr marR="5080" indent="12700" algn="just">
              <a:lnSpc>
                <a:spcPct val="100000"/>
              </a:lnSpc>
              <a:spcBef>
                <a:spcPts val="575"/>
              </a:spcBef>
              <a:buClr>
                <a:srgbClr val="99FF99"/>
              </a:buClr>
              <a:buSzPct val="79166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L’ADOLESCENZA TARDIVA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POST  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ADOLESCENZA: </a:t>
            </a:r>
            <a:r>
              <a:rPr lang="it-IT" sz="2000" spc="-5" dirty="0" smtClean="0">
                <a:latin typeface="Arial"/>
                <a:cs typeface="Arial"/>
              </a:rPr>
              <a:t>(dai 17 ai 20 anni) in cui avviene la  strutturazione e il consolidamento della personalità  e delle funzioni dell’</a:t>
            </a:r>
            <a:r>
              <a:rPr lang="it-IT" sz="2000" spc="5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IO.</a:t>
            </a:r>
          </a:p>
          <a:p>
            <a:pPr indent="12700" algn="just">
              <a:lnSpc>
                <a:spcPct val="100000"/>
              </a:lnSpc>
              <a:spcBef>
                <a:spcPts val="580"/>
              </a:spcBef>
              <a:buClr>
                <a:srgbClr val="99FF99"/>
              </a:buClr>
              <a:buSzPct val="79166"/>
              <a:tabLst>
                <a:tab pos="354965" algn="l"/>
                <a:tab pos="355600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LA PRIMA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ETÀ 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ADULTA</a:t>
            </a:r>
            <a:r>
              <a:rPr lang="it-IT" sz="2000" spc="-5" dirty="0" smtClean="0">
                <a:latin typeface="Arial"/>
                <a:cs typeface="Arial"/>
              </a:rPr>
              <a:t>: (dai 20 anni in</a:t>
            </a:r>
            <a:r>
              <a:rPr lang="it-IT" sz="2000" spc="20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poi).</a:t>
            </a:r>
            <a:endParaRPr lang="it-IT" dirty="0"/>
          </a:p>
        </p:txBody>
      </p:sp>
      <p:pic>
        <p:nvPicPr>
          <p:cNvPr id="25" name="Picture 2" descr="C:\Users\Master\Desktop\2.jpg"/>
          <p:cNvPicPr>
            <a:picLocks noChangeAspect="1" noChangeArrowheads="1"/>
          </p:cNvPicPr>
          <p:nvPr/>
        </p:nvPicPr>
        <p:blipFill>
          <a:blip r:embed="rId10" cstate="print"/>
          <a:srcRect l="16901"/>
          <a:stretch>
            <a:fillRect/>
          </a:stretch>
        </p:blipFill>
        <p:spPr bwMode="auto">
          <a:xfrm>
            <a:off x="5727700" y="2590800"/>
            <a:ext cx="3149600" cy="2362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Le fasi dell’adolescenza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Oltre l’agito e il corporeo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447800"/>
            <a:ext cx="8534400" cy="27546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  <a:tab pos="2266315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Un’altra tendenza </a:t>
            </a:r>
            <a:r>
              <a:rPr lang="it-IT" sz="2400" spc="-5" dirty="0" smtClean="0">
                <a:latin typeface="Arial"/>
                <a:cs typeface="Arial"/>
              </a:rPr>
              <a:t>tipica degli adolescenti è sviluppare  ANSIA e DEPRESSIONE, considerate, anch’esse,  ENDOGENE	a questa</a:t>
            </a:r>
            <a:r>
              <a:rPr lang="it-IT" sz="2400" dirty="0" smtClean="0">
                <a:latin typeface="Arial"/>
                <a:cs typeface="Arial"/>
              </a:rPr>
              <a:t> fase.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  <a:tab pos="2134235" algn="l"/>
                <a:tab pos="2708275" algn="l"/>
                <a:tab pos="6289675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Ad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esempio</a:t>
            </a:r>
            <a:r>
              <a:rPr lang="it-IT" sz="2400" spc="-5" dirty="0" smtClean="0">
                <a:latin typeface="Arial"/>
                <a:cs typeface="Arial"/>
              </a:rPr>
              <a:t>	</a:t>
            </a:r>
            <a:r>
              <a:rPr lang="it-IT" sz="2400" spc="-10" dirty="0" smtClean="0">
                <a:latin typeface="Arial"/>
                <a:cs typeface="Arial"/>
              </a:rPr>
              <a:t>l’ </a:t>
            </a:r>
            <a:r>
              <a:rPr lang="it-IT" sz="2400" spc="-5" dirty="0" smtClean="0">
                <a:latin typeface="Arial"/>
                <a:cs typeface="Arial"/>
              </a:rPr>
              <a:t>Oregon </a:t>
            </a:r>
            <a:r>
              <a:rPr lang="it-IT" sz="2400" spc="-5" dirty="0" err="1" smtClean="0">
                <a:latin typeface="Arial"/>
                <a:cs typeface="Arial"/>
              </a:rPr>
              <a:t>Adolescent</a:t>
            </a:r>
            <a:r>
              <a:rPr lang="it-IT" sz="2400" spc="-5" dirty="0" smtClean="0">
                <a:latin typeface="Arial"/>
                <a:cs typeface="Arial"/>
              </a:rPr>
              <a:t> </a:t>
            </a:r>
            <a:r>
              <a:rPr lang="it-IT" sz="2400" spc="-5" dirty="0" err="1" smtClean="0">
                <a:latin typeface="Arial"/>
                <a:cs typeface="Arial"/>
              </a:rPr>
              <a:t>Depression</a:t>
            </a:r>
            <a:r>
              <a:rPr lang="it-IT" sz="2400" spc="-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Project  </a:t>
            </a:r>
            <a:r>
              <a:rPr lang="it-IT" sz="2400" spc="-5" dirty="0" smtClean="0">
                <a:latin typeface="Arial"/>
                <a:cs typeface="Arial"/>
              </a:rPr>
              <a:t>ha </a:t>
            </a:r>
            <a:r>
              <a:rPr lang="it-IT" sz="2400" dirty="0" smtClean="0">
                <a:latin typeface="Arial"/>
                <a:cs typeface="Arial"/>
              </a:rPr>
              <a:t>mostrato</a:t>
            </a:r>
            <a:r>
              <a:rPr lang="it-IT" sz="2400" spc="-5" dirty="0" smtClean="0">
                <a:latin typeface="Arial"/>
                <a:cs typeface="Arial"/>
              </a:rPr>
              <a:t> che	</a:t>
            </a:r>
            <a:r>
              <a:rPr lang="it-IT" sz="2400" spc="-10" dirty="0" smtClean="0">
                <a:latin typeface="Arial"/>
                <a:cs typeface="Arial"/>
              </a:rPr>
              <a:t>il </a:t>
            </a:r>
            <a:r>
              <a:rPr lang="it-IT" sz="2400" dirty="0" smtClean="0">
                <a:latin typeface="Arial"/>
                <a:cs typeface="Arial"/>
              </a:rPr>
              <a:t>tasso </a:t>
            </a:r>
            <a:r>
              <a:rPr lang="it-IT" sz="2400" spc="-10" dirty="0" smtClean="0">
                <a:latin typeface="Arial"/>
                <a:cs typeface="Arial"/>
              </a:rPr>
              <a:t>di </a:t>
            </a:r>
            <a:r>
              <a:rPr lang="it-IT" sz="2400" spc="-5" dirty="0" smtClean="0">
                <a:latin typeface="Arial"/>
                <a:cs typeface="Arial"/>
              </a:rPr>
              <a:t>insorgenza di depressione  aumenta dall’ 1 al 2 % ad un </a:t>
            </a:r>
            <a:r>
              <a:rPr lang="it-IT" sz="2400" dirty="0" smtClean="0">
                <a:latin typeface="Arial"/>
                <a:cs typeface="Arial"/>
              </a:rPr>
              <a:t>età </a:t>
            </a:r>
            <a:r>
              <a:rPr lang="it-IT" sz="2400" spc="-5" dirty="0" smtClean="0">
                <a:latin typeface="Arial"/>
                <a:cs typeface="Arial"/>
              </a:rPr>
              <a:t>di</a:t>
            </a:r>
            <a:r>
              <a:rPr lang="it-IT" sz="2400" spc="17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13</a:t>
            </a:r>
            <a:r>
              <a:rPr lang="it-IT" sz="2400" spc="1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anni	e dal 3 al  7 % a 15 anni (</a:t>
            </a:r>
            <a:r>
              <a:rPr lang="it-IT" sz="2400" spc="-5" dirty="0" err="1" smtClean="0">
                <a:latin typeface="Arial"/>
                <a:cs typeface="Arial"/>
              </a:rPr>
              <a:t>Lewinsohn</a:t>
            </a:r>
            <a:r>
              <a:rPr lang="it-IT" sz="2400" spc="-5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et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al.,</a:t>
            </a:r>
            <a:r>
              <a:rPr lang="it-IT" sz="2400" spc="4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2000).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3074" name="Picture 2" descr="C:\Users\Master\Desktop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419600"/>
            <a:ext cx="3247292" cy="2133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Attenzione ai social network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600200"/>
            <a:ext cx="8534400" cy="434477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106045" indent="-342900" algn="just">
              <a:lnSpc>
                <a:spcPct val="90000"/>
              </a:lnSpc>
              <a:spcBef>
                <a:spcPts val="345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Vista la dilagante diffusione di internet</a:t>
            </a:r>
            <a:r>
              <a:rPr lang="it-IT" sz="2000" dirty="0" smtClean="0">
                <a:latin typeface="Arial"/>
                <a:cs typeface="Arial"/>
              </a:rPr>
              <a:t>, e dei social network si</a:t>
            </a:r>
            <a:r>
              <a:rPr lang="it-IT" sz="2000" spc="-185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deve  prestare attenzione allo sviluppo di nuove dipendenze come  appunto la cosiddetta “</a:t>
            </a:r>
            <a:r>
              <a:rPr lang="it-IT" sz="2000" b="1" dirty="0" smtClean="0">
                <a:latin typeface="Arial"/>
                <a:cs typeface="Arial"/>
              </a:rPr>
              <a:t>internet </a:t>
            </a:r>
            <a:r>
              <a:rPr lang="it-IT" sz="2000" b="1" dirty="0" err="1" smtClean="0">
                <a:latin typeface="Arial"/>
                <a:cs typeface="Arial"/>
              </a:rPr>
              <a:t>addiction</a:t>
            </a:r>
            <a:r>
              <a:rPr lang="it-IT" sz="2000" dirty="0" smtClean="0">
                <a:latin typeface="Arial"/>
                <a:cs typeface="Arial"/>
              </a:rPr>
              <a:t>”; non ancora disturbo  formale ma posta nel DSM -V nella sezione </a:t>
            </a:r>
            <a:r>
              <a:rPr lang="it-IT" sz="2000" spc="-5" dirty="0" smtClean="0">
                <a:latin typeface="Arial"/>
                <a:cs typeface="Arial"/>
              </a:rPr>
              <a:t>III </a:t>
            </a:r>
            <a:r>
              <a:rPr lang="it-IT" sz="2000" dirty="0" smtClean="0">
                <a:latin typeface="Arial"/>
                <a:cs typeface="Arial"/>
              </a:rPr>
              <a:t>con il nome  “INTERNET GAMING DISORDER” come una condizione che  richiede maggiore studi e</a:t>
            </a:r>
            <a:r>
              <a:rPr lang="it-IT" sz="2000" spc="-11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ricerche.</a:t>
            </a:r>
          </a:p>
          <a:p>
            <a:pPr marL="342265" indent="-342265" algn="just">
              <a:lnSpc>
                <a:spcPts val="2280"/>
              </a:lnSpc>
              <a:spcBef>
                <a:spcPts val="195"/>
              </a:spcBef>
              <a:buClr>
                <a:srgbClr val="99FF99"/>
              </a:buClr>
              <a:buSzPct val="80000"/>
              <a:buFont typeface="Wingdings"/>
              <a:buChar char=""/>
              <a:tabLst>
                <a:tab pos="342265" algn="l"/>
                <a:tab pos="35560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L’uso di internet </a:t>
            </a:r>
            <a:r>
              <a:rPr lang="it-IT" sz="2000" dirty="0" smtClean="0">
                <a:latin typeface="Arial"/>
                <a:cs typeface="Arial"/>
              </a:rPr>
              <a:t>può essere aspecifico o </a:t>
            </a:r>
            <a:r>
              <a:rPr lang="it-IT" sz="2000" spc="-5" dirty="0" smtClean="0">
                <a:latin typeface="Arial"/>
                <a:cs typeface="Arial"/>
              </a:rPr>
              <a:t>limitato </a:t>
            </a:r>
            <a:r>
              <a:rPr lang="it-IT" sz="2000" dirty="0" smtClean="0">
                <a:latin typeface="Arial"/>
                <a:cs typeface="Arial"/>
              </a:rPr>
              <a:t>alla</a:t>
            </a:r>
            <a:r>
              <a:rPr lang="it-IT" sz="2000" spc="-13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frequentazione</a:t>
            </a:r>
          </a:p>
          <a:p>
            <a:pPr marR="35560" algn="just">
              <a:lnSpc>
                <a:spcPts val="2280"/>
              </a:lnSpc>
              <a:tabLst>
                <a:tab pos="3876675" algn="l"/>
              </a:tabLst>
            </a:pPr>
            <a:r>
              <a:rPr lang="it-IT" sz="2000" dirty="0" smtClean="0">
                <a:latin typeface="Arial"/>
                <a:cs typeface="Arial"/>
              </a:rPr>
              <a:t>     di determinati siti</a:t>
            </a:r>
            <a:r>
              <a:rPr lang="it-IT" sz="2000" spc="-2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(social</a:t>
            </a:r>
            <a:r>
              <a:rPr lang="it-IT" sz="2000" spc="-1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network,chat, siti porno, giochi</a:t>
            </a:r>
            <a:r>
              <a:rPr lang="it-IT" sz="2000" spc="-11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online).</a:t>
            </a:r>
          </a:p>
          <a:p>
            <a:pPr marL="355600" marR="202565" indent="-342900" algn="just">
              <a:lnSpc>
                <a:spcPts val="2160"/>
              </a:lnSpc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  <a:tab pos="483870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Questo tipo di dipendenza</a:t>
            </a:r>
            <a:r>
              <a:rPr lang="it-IT" sz="2000" b="1" spc="-6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può</a:t>
            </a:r>
            <a:r>
              <a:rPr lang="it-IT" sz="2000" spc="-5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causare: depressione, insonnia, ideazione </a:t>
            </a:r>
            <a:r>
              <a:rPr lang="it-IT" sz="2000" dirty="0" err="1" smtClean="0">
                <a:latin typeface="Arial"/>
                <a:cs typeface="Arial"/>
              </a:rPr>
              <a:t>suicidaria</a:t>
            </a:r>
            <a:r>
              <a:rPr lang="it-IT" sz="2000" dirty="0" smtClean="0">
                <a:latin typeface="Arial"/>
                <a:cs typeface="Arial"/>
              </a:rPr>
              <a:t>, fobia e ritiro</a:t>
            </a:r>
            <a:r>
              <a:rPr lang="it-IT" sz="2000" spc="-16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sociale,  ostilità diffusa, schizofrenia,  aggressività, uso di alcol e di</a:t>
            </a:r>
            <a:r>
              <a:rPr lang="it-IT" sz="2000" spc="-18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droga.</a:t>
            </a:r>
          </a:p>
          <a:p>
            <a:pPr marL="355600" marR="202565" indent="-342900" algn="just">
              <a:lnSpc>
                <a:spcPts val="2160"/>
              </a:lnSpc>
              <a:buClr>
                <a:srgbClr val="99FF99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  <a:tab pos="4838700" algn="l"/>
              </a:tabLst>
            </a:pPr>
            <a:endParaRPr lang="it-IT" sz="2000" dirty="0">
              <a:latin typeface="Arial"/>
              <a:cs typeface="Arial"/>
            </a:endParaRPr>
          </a:p>
          <a:p>
            <a:pPr marL="355600" marR="202565" lvl="1" indent="-342900" algn="ctr">
              <a:lnSpc>
                <a:spcPts val="2160"/>
              </a:lnSpc>
              <a:buClr>
                <a:srgbClr val="99FF99"/>
              </a:buClr>
              <a:buSzPct val="80000"/>
              <a:tabLst>
                <a:tab pos="354965" algn="l"/>
                <a:tab pos="355600" algn="l"/>
                <a:tab pos="4838700" algn="l"/>
              </a:tabLst>
            </a:pPr>
            <a:r>
              <a:rPr lang="it-IT" sz="2400" spc="-5" dirty="0" smtClean="0">
                <a:solidFill>
                  <a:srgbClr val="0070C0"/>
                </a:solidFill>
                <a:latin typeface="Arial"/>
                <a:cs typeface="Arial"/>
              </a:rPr>
              <a:t>     </a:t>
            </a:r>
            <a:r>
              <a:rPr lang="it-IT" sz="2400" b="1" spc="-5" dirty="0" smtClean="0">
                <a:solidFill>
                  <a:srgbClr val="0070C0"/>
                </a:solidFill>
                <a:latin typeface="Arial"/>
                <a:cs typeface="Arial"/>
              </a:rPr>
              <a:t>Gli adolescenti sono una popolazione a rischio proprio per la variabilità del loro  sviluppo cognitivo e per la vulnerabilità della loro</a:t>
            </a:r>
            <a:r>
              <a:rPr lang="it-IT" sz="2400" b="1" spc="-5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400" b="1" spc="-5" dirty="0" smtClean="0">
                <a:solidFill>
                  <a:srgbClr val="0070C0"/>
                </a:solidFill>
                <a:latin typeface="Arial"/>
                <a:cs typeface="Arial"/>
              </a:rPr>
              <a:t>condizione.</a:t>
            </a:r>
            <a:endParaRPr lang="it-IT"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Quando bisogna veramente preoccuparsi?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533465"/>
            <a:ext cx="8534400" cy="432682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Se le manifestazioni </a:t>
            </a:r>
            <a:r>
              <a:rPr lang="it-IT" sz="3200" spc="-5" dirty="0" smtClean="0">
                <a:latin typeface="Arial"/>
                <a:cs typeface="Arial"/>
              </a:rPr>
              <a:t>sono più gravi </a:t>
            </a:r>
            <a:r>
              <a:rPr lang="it-IT" sz="3200" dirty="0" smtClean="0">
                <a:latin typeface="Arial"/>
                <a:cs typeface="Arial"/>
              </a:rPr>
              <a:t>rispetto ai </a:t>
            </a:r>
            <a:r>
              <a:rPr lang="it-IT" sz="3200" spc="-5" dirty="0" smtClean="0">
                <a:latin typeface="Arial"/>
                <a:cs typeface="Arial"/>
              </a:rPr>
              <a:t>tipici aspetti problematici giovanili. </a:t>
            </a:r>
          </a:p>
          <a:p>
            <a:pPr marL="355600" marR="23495" indent="-342900" algn="just">
              <a:lnSpc>
                <a:spcPct val="100000"/>
              </a:lnSpc>
              <a:spcBef>
                <a:spcPts val="740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Quando </a:t>
            </a:r>
            <a:r>
              <a:rPr lang="it-IT" sz="3200" b="1" dirty="0" smtClean="0">
                <a:solidFill>
                  <a:srgbClr val="FF0000"/>
                </a:solidFill>
                <a:latin typeface="Arial"/>
                <a:cs typeface="Arial"/>
              </a:rPr>
              <a:t>il ragazzo </a:t>
            </a:r>
            <a:r>
              <a:rPr lang="it-IT" sz="3200" spc="-5" dirty="0" smtClean="0">
                <a:latin typeface="Arial"/>
                <a:cs typeface="Arial"/>
              </a:rPr>
              <a:t>non lavora </a:t>
            </a:r>
            <a:r>
              <a:rPr lang="it-IT" sz="3200" dirty="0" smtClean="0">
                <a:latin typeface="Arial"/>
                <a:cs typeface="Arial"/>
              </a:rPr>
              <a:t>sul suo  futuro (assenza di progettualità).</a:t>
            </a: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In presenza </a:t>
            </a:r>
            <a:r>
              <a:rPr lang="it-IT" sz="3200" spc="-5" dirty="0" smtClean="0">
                <a:latin typeface="Arial"/>
                <a:cs typeface="Arial"/>
              </a:rPr>
              <a:t>di un isolamento</a:t>
            </a:r>
            <a:r>
              <a:rPr lang="it-IT" sz="3200" spc="-40" dirty="0" smtClean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sociale.</a:t>
            </a:r>
          </a:p>
          <a:p>
            <a:pPr marL="355600" indent="-342900" algn="just">
              <a:spcBef>
                <a:spcPts val="770"/>
              </a:spcBef>
              <a:buClr>
                <a:srgbClr val="99FF99"/>
              </a:buClr>
              <a:buSzPct val="79687"/>
              <a:buFont typeface="Wingdings"/>
              <a:buChar char=""/>
              <a:tabLst>
                <a:tab pos="355600" algn="l"/>
              </a:tabLst>
            </a:pP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Quando i comportamenti </a:t>
            </a:r>
            <a:r>
              <a:rPr lang="it-IT" sz="3200" spc="-5" dirty="0" smtClean="0">
                <a:latin typeface="Arial"/>
                <a:cs typeface="Arial"/>
              </a:rPr>
              <a:t>rispecchiano in modo evidente i descrittori del disagio giovanile, di seguito evidenziati.</a:t>
            </a:r>
            <a:endParaRPr lang="it-IT" sz="32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CEBFF"/>
                </a:solidFill>
              </a:rPr>
              <a:t>Descrittori  comportamentali del disagio giovanile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752600"/>
            <a:ext cx="5334000" cy="4765407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45415" algn="ctr">
              <a:lnSpc>
                <a:spcPct val="100000"/>
              </a:lnSpc>
              <a:spcBef>
                <a:spcPts val="1575"/>
              </a:spcBef>
            </a:pP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DESCRITTORI </a:t>
            </a:r>
            <a:r>
              <a:rPr lang="it-IT" sz="2800" b="1" spc="-10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DISAGIO:</a:t>
            </a:r>
            <a:endParaRPr lang="it-IT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975"/>
              </a:spcBef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Sono</a:t>
            </a:r>
            <a:r>
              <a:rPr lang="it-IT" sz="2400" spc="-5" dirty="0" smtClean="0">
                <a:latin typeface="Arial"/>
                <a:cs typeface="Arial"/>
              </a:rPr>
              <a:t> troppo timoroso o</a:t>
            </a:r>
            <a:r>
              <a:rPr lang="it-IT" sz="2400" spc="15" dirty="0" smtClean="0">
                <a:latin typeface="Arial"/>
                <a:cs typeface="Arial"/>
              </a:rPr>
              <a:t> </a:t>
            </a:r>
            <a:r>
              <a:rPr lang="it-IT" sz="2400" spc="-5" dirty="0" err="1" smtClean="0">
                <a:latin typeface="Arial"/>
                <a:cs typeface="Arial"/>
              </a:rPr>
              <a:t>asioso</a:t>
            </a:r>
            <a:r>
              <a:rPr lang="it-IT" sz="2400" spc="-5" dirty="0" smtClean="0">
                <a:latin typeface="Arial"/>
                <a:cs typeface="Arial"/>
              </a:rPr>
              <a:t>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Mi sento</a:t>
            </a:r>
            <a:r>
              <a:rPr lang="it-IT" sz="24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solo.</a:t>
            </a:r>
            <a:endParaRPr lang="it-IT" sz="2400" dirty="0" smtClean="0">
              <a:latin typeface="Arial"/>
              <a:cs typeface="Arial"/>
            </a:endParaRPr>
          </a:p>
          <a:p>
            <a:pPr marL="355600" marR="450850" indent="-342900" algn="just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Dolori fisici</a:t>
            </a:r>
            <a:r>
              <a:rPr lang="it-IT" sz="2400" spc="-5" dirty="0" smtClean="0">
                <a:latin typeface="Arial"/>
                <a:cs typeface="Arial"/>
              </a:rPr>
              <a:t>, senza cause mediche  conosciute.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385"/>
              </a:spcBef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on piaccio </a:t>
            </a:r>
            <a:r>
              <a:rPr lang="it-IT" sz="2400" spc="-5" dirty="0" smtClean="0">
                <a:latin typeface="Arial"/>
                <a:cs typeface="Arial"/>
              </a:rPr>
              <a:t>agli altri</a:t>
            </a:r>
            <a:r>
              <a:rPr lang="it-IT" sz="2400" spc="-4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ragazzi.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Non riesco </a:t>
            </a:r>
            <a:r>
              <a:rPr lang="it-IT" sz="2400" spc="-5" dirty="0" smtClean="0">
                <a:latin typeface="Arial"/>
                <a:cs typeface="Arial"/>
              </a:rPr>
              <a:t>ad evitare certi</a:t>
            </a:r>
            <a:r>
              <a:rPr lang="it-IT" sz="2400" spc="2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pensieri.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Non riesco </a:t>
            </a:r>
            <a:r>
              <a:rPr lang="it-IT" sz="2400" spc="-5" dirty="0" smtClean="0">
                <a:latin typeface="Arial"/>
                <a:cs typeface="Arial"/>
              </a:rPr>
              <a:t>a concentrarmi</a:t>
            </a:r>
            <a:r>
              <a:rPr lang="it-IT" sz="2400" spc="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o</a:t>
            </a:r>
            <a:endParaRPr lang="it-IT" sz="2400" dirty="0" smtClean="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lang="it-IT" sz="2400" spc="-5" dirty="0" smtClean="0">
                <a:latin typeface="Arial"/>
                <a:cs typeface="Arial"/>
              </a:rPr>
              <a:t>mantenere l’attenzione a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lungo.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Rubo</a:t>
            </a:r>
            <a:r>
              <a:rPr lang="it-IT" sz="2400" spc="-5" dirty="0" smtClean="0">
                <a:latin typeface="Arial"/>
                <a:cs typeface="Arial"/>
              </a:rPr>
              <a:t> fuori di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casa.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Assalgo</a:t>
            </a:r>
            <a:r>
              <a:rPr lang="it-IT" sz="2400" spc="-5" dirty="0" smtClean="0">
                <a:latin typeface="Arial"/>
                <a:cs typeface="Arial"/>
              </a:rPr>
              <a:t> fisicamente le</a:t>
            </a:r>
            <a:r>
              <a:rPr lang="it-IT" sz="2400" spc="-3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persone.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5122" name="Picture 2" descr="C:\Users\Master\Desktop\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971800"/>
            <a:ext cx="3048000" cy="19171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CEBFF"/>
                </a:solidFill>
              </a:rPr>
              <a:t>Descrittori delle relative aree problematiche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981200"/>
            <a:ext cx="5181600" cy="38600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45415" algn="ctr">
              <a:lnSpc>
                <a:spcPct val="100000"/>
              </a:lnSpc>
              <a:spcBef>
                <a:spcPts val="1575"/>
              </a:spcBef>
            </a:pP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AREE PROBLEMATICHE:</a:t>
            </a:r>
            <a:endParaRPr lang="it-IT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Ansia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it-IT" sz="2400" spc="-3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depressione</a:t>
            </a:r>
          </a:p>
          <a:p>
            <a:pPr marL="355600" indent="-342900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Ritiro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it-IT" sz="24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depressione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Lamentele</a:t>
            </a:r>
            <a:r>
              <a:rPr lang="it-IT" sz="2400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somatiche</a:t>
            </a:r>
          </a:p>
          <a:p>
            <a:pPr marL="355600" indent="-342900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it-IT" sz="24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Sociali</a:t>
            </a:r>
          </a:p>
          <a:p>
            <a:pPr marL="355600" indent="-342900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i di</a:t>
            </a:r>
            <a:r>
              <a:rPr lang="it-IT" sz="2400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pensiero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Problemi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 di</a:t>
            </a:r>
            <a:r>
              <a:rPr lang="it-IT" sz="2400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attenzione</a:t>
            </a:r>
          </a:p>
          <a:p>
            <a:pPr marL="355600" marR="5080" indent="-342900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Comportamento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 di trasgressione delle  regole </a:t>
            </a:r>
          </a:p>
          <a:p>
            <a:pPr marL="355600" marR="5080" indent="-342900">
              <a:lnSpc>
                <a:spcPct val="100000"/>
              </a:lnSpc>
              <a:buClr>
                <a:srgbClr val="99FF99"/>
              </a:buClr>
              <a:buSzPct val="7812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Comportamenti</a:t>
            </a:r>
            <a:r>
              <a:rPr lang="it-IT" sz="24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spc="-5" dirty="0" smtClean="0">
                <a:latin typeface="Arial" pitchFamily="34" charset="0"/>
                <a:cs typeface="Arial" pitchFamily="34" charset="0"/>
              </a:rPr>
              <a:t>aggressivi.</a:t>
            </a:r>
            <a:endParaRPr lang="it-IT" sz="2400" spc="-5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aster\Desktop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8670" y="2971800"/>
            <a:ext cx="3265715" cy="1828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CEBFF"/>
                </a:solidFill>
              </a:rPr>
              <a:t>Benefici dell’attività fisica in adolescenza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524000"/>
            <a:ext cx="8534400" cy="476027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95"/>
              </a:spcBef>
              <a:buClr>
                <a:srgbClr val="99FF99"/>
              </a:buClr>
              <a:buSzPct val="80357"/>
              <a:tabLst>
                <a:tab pos="0" algn="l"/>
              </a:tabLst>
            </a:pP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Secondo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una ricerca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lang="it-IT" sz="2800" b="1" spc="-5" dirty="0" err="1" smtClean="0">
                <a:solidFill>
                  <a:srgbClr val="0070C0"/>
                </a:solidFill>
                <a:latin typeface="Arial"/>
                <a:cs typeface="Arial"/>
              </a:rPr>
              <a:t>Belton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800" b="1" spc="5" dirty="0" err="1" smtClean="0">
                <a:solidFill>
                  <a:srgbClr val="0070C0"/>
                </a:solidFill>
                <a:latin typeface="Arial"/>
                <a:cs typeface="Arial"/>
              </a:rPr>
              <a:t>et</a:t>
            </a:r>
            <a:r>
              <a:rPr lang="it-IT" sz="2800" b="1" spc="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al.,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2014), che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conferma altri dati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già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disponibili,  </a:t>
            </a:r>
          </a:p>
          <a:p>
            <a:pPr marR="5080" indent="12700" algn="ctr">
              <a:lnSpc>
                <a:spcPct val="100000"/>
              </a:lnSpc>
              <a:spcBef>
                <a:spcPts val="95"/>
              </a:spcBef>
              <a:buClr>
                <a:srgbClr val="99FF99"/>
              </a:buClr>
              <a:buSzPct val="80357"/>
              <a:tabLst>
                <a:tab pos="0" algn="l"/>
              </a:tabLst>
            </a:pP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l’attività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fisica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favorisce:</a:t>
            </a:r>
          </a:p>
          <a:p>
            <a:pPr marL="756285" marR="5715" lvl="1" indent="-287020" algn="just">
              <a:lnSpc>
                <a:spcPct val="100000"/>
              </a:lnSpc>
              <a:spcBef>
                <a:spcPts val="675"/>
              </a:spcBef>
              <a:buClr>
                <a:srgbClr val="CCEBFF"/>
              </a:buClr>
              <a:buSzPct val="50000"/>
              <a:buFont typeface="Wingdings"/>
              <a:buChar char=""/>
              <a:tabLst>
                <a:tab pos="756920" algn="l"/>
              </a:tabLst>
            </a:pP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il miglioramento della forma fisica </a:t>
            </a:r>
            <a:r>
              <a:rPr lang="it-IT" sz="2800" spc="-5" dirty="0" smtClean="0">
                <a:latin typeface="Arial"/>
                <a:cs typeface="Arial"/>
              </a:rPr>
              <a:t>(e l’indice </a:t>
            </a:r>
            <a:r>
              <a:rPr lang="it-IT" sz="2800" dirty="0" smtClean="0">
                <a:latin typeface="Arial"/>
                <a:cs typeface="Arial"/>
              </a:rPr>
              <a:t>di  </a:t>
            </a:r>
            <a:r>
              <a:rPr lang="it-IT" sz="2800" spc="-5" dirty="0" smtClean="0">
                <a:latin typeface="Arial"/>
                <a:cs typeface="Arial"/>
              </a:rPr>
              <a:t>massa </a:t>
            </a:r>
            <a:r>
              <a:rPr lang="it-IT" sz="2800" dirty="0" smtClean="0">
                <a:latin typeface="Arial"/>
                <a:cs typeface="Arial"/>
              </a:rPr>
              <a:t>corporea),</a:t>
            </a:r>
          </a:p>
          <a:p>
            <a:pPr marL="756285" lvl="1" indent="-287020" algn="just">
              <a:lnSpc>
                <a:spcPct val="100000"/>
              </a:lnSpc>
              <a:spcBef>
                <a:spcPts val="675"/>
              </a:spcBef>
              <a:buClr>
                <a:srgbClr val="CCEBFF"/>
              </a:buClr>
              <a:buSzPct val="50000"/>
              <a:buFont typeface="Wingdings"/>
              <a:buChar char=""/>
              <a:tabLst>
                <a:tab pos="756920" algn="l"/>
              </a:tabLst>
            </a:pP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la socializzazione </a:t>
            </a:r>
            <a:r>
              <a:rPr lang="it-IT" sz="2800" spc="-5" dirty="0" smtClean="0">
                <a:latin typeface="Arial"/>
                <a:cs typeface="Arial"/>
              </a:rPr>
              <a:t>e la</a:t>
            </a:r>
            <a:r>
              <a:rPr lang="it-IT" sz="2800" spc="25" dirty="0" smtClean="0">
                <a:latin typeface="Arial"/>
                <a:cs typeface="Arial"/>
              </a:rPr>
              <a:t> </a:t>
            </a:r>
            <a:r>
              <a:rPr lang="it-IT" sz="2800" spc="-5" dirty="0" smtClean="0">
                <a:latin typeface="Arial"/>
                <a:cs typeface="Arial"/>
              </a:rPr>
              <a:t>cooperazione,</a:t>
            </a:r>
            <a:endParaRPr lang="it-IT" sz="2800" dirty="0" smtClean="0">
              <a:latin typeface="Arial"/>
              <a:cs typeface="Arial"/>
            </a:endParaRPr>
          </a:p>
          <a:p>
            <a:pPr marL="756285" marR="8255" lvl="1" indent="-287020" algn="just">
              <a:lnSpc>
                <a:spcPct val="100000"/>
              </a:lnSpc>
              <a:spcBef>
                <a:spcPts val="675"/>
              </a:spcBef>
              <a:buClr>
                <a:srgbClr val="CCEBFF"/>
              </a:buClr>
              <a:buSzPct val="50000"/>
              <a:buFont typeface="Wingdings"/>
              <a:buChar char=""/>
              <a:tabLst>
                <a:tab pos="756920" algn="l"/>
              </a:tabLst>
            </a:pP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la gestione dello stress </a:t>
            </a:r>
            <a:r>
              <a:rPr lang="it-IT" sz="2800" spc="-5" dirty="0" smtClean="0">
                <a:latin typeface="Arial"/>
                <a:cs typeface="Arial"/>
              </a:rPr>
              <a:t>ed </a:t>
            </a:r>
            <a:r>
              <a:rPr lang="it-IT" sz="2800" dirty="0" smtClean="0">
                <a:latin typeface="Arial"/>
                <a:cs typeface="Arial"/>
              </a:rPr>
              <a:t>altre</a:t>
            </a:r>
            <a:r>
              <a:rPr lang="it-IT" sz="2800" spc="465" dirty="0" smtClean="0">
                <a:latin typeface="Arial"/>
                <a:cs typeface="Arial"/>
              </a:rPr>
              <a:t> </a:t>
            </a:r>
            <a:r>
              <a:rPr lang="it-IT" sz="2800" dirty="0" smtClean="0">
                <a:latin typeface="Arial"/>
                <a:cs typeface="Arial"/>
              </a:rPr>
              <a:t>competenze  </a:t>
            </a:r>
            <a:r>
              <a:rPr lang="it-IT" sz="2800" spc="-5" dirty="0" smtClean="0">
                <a:latin typeface="Arial"/>
                <a:cs typeface="Arial"/>
              </a:rPr>
              <a:t>legate ad attività fisiche</a:t>
            </a:r>
            <a:r>
              <a:rPr lang="it-IT" sz="2800" spc="35" dirty="0" smtClean="0">
                <a:latin typeface="Arial"/>
                <a:cs typeface="Arial"/>
              </a:rPr>
              <a:t> </a:t>
            </a:r>
            <a:r>
              <a:rPr lang="it-IT" sz="2800" dirty="0" smtClean="0">
                <a:latin typeface="Arial"/>
                <a:cs typeface="Arial"/>
              </a:rPr>
              <a:t>specifiche,</a:t>
            </a:r>
          </a:p>
          <a:p>
            <a:pPr marL="756285" marR="6350" lvl="1" indent="-287020" algn="just">
              <a:lnSpc>
                <a:spcPct val="100000"/>
              </a:lnSpc>
              <a:spcBef>
                <a:spcPts val="670"/>
              </a:spcBef>
              <a:buClr>
                <a:srgbClr val="CCEBFF"/>
              </a:buClr>
              <a:buSzPct val="50000"/>
              <a:buFont typeface="Wingdings"/>
              <a:buChar char=""/>
              <a:tabLst>
                <a:tab pos="756920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l’autoefficacia, </a:t>
            </a:r>
            <a:r>
              <a:rPr lang="it-IT" sz="2800" spc="-10" dirty="0" smtClean="0">
                <a:latin typeface="Arial"/>
                <a:cs typeface="Arial"/>
              </a:rPr>
              <a:t>la </a:t>
            </a:r>
            <a:r>
              <a:rPr lang="it-IT" sz="2800" spc="-5" dirty="0" smtClean="0">
                <a:latin typeface="Arial"/>
                <a:cs typeface="Arial"/>
              </a:rPr>
              <a:t>percezione </a:t>
            </a:r>
            <a:r>
              <a:rPr lang="it-IT" sz="2800" dirty="0" smtClean="0">
                <a:latin typeface="Arial"/>
                <a:cs typeface="Arial"/>
              </a:rPr>
              <a:t>delle </a:t>
            </a:r>
            <a:r>
              <a:rPr lang="it-IT" sz="2800" spc="-5" dirty="0" smtClean="0">
                <a:latin typeface="Arial"/>
                <a:cs typeface="Arial"/>
              </a:rPr>
              <a:t>proprie  competenze e</a:t>
            </a:r>
            <a:r>
              <a:rPr lang="it-IT" sz="2800" spc="25" dirty="0" smtClean="0">
                <a:latin typeface="Arial"/>
                <a:cs typeface="Arial"/>
              </a:rPr>
              <a:t> </a:t>
            </a:r>
            <a:r>
              <a:rPr lang="it-IT" sz="2800" spc="-5" dirty="0" smtClean="0">
                <a:latin typeface="Arial"/>
                <a:cs typeface="Arial"/>
              </a:rPr>
              <a:t>l’autostima.</a:t>
            </a:r>
            <a:endParaRPr lang="it-IT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Attività fisica come </a:t>
            </a:r>
            <a:r>
              <a:rPr lang="it-IT" sz="2800" b="1" spc="-5" dirty="0" smtClean="0">
                <a:solidFill>
                  <a:schemeClr val="bg1"/>
                </a:solidFill>
              </a:rPr>
              <a:t>fattore </a:t>
            </a:r>
            <a:r>
              <a:rPr lang="it-IT" sz="2800" b="1" dirty="0" smtClean="0">
                <a:solidFill>
                  <a:schemeClr val="bg1"/>
                </a:solidFill>
              </a:rPr>
              <a:t>di </a:t>
            </a:r>
            <a:r>
              <a:rPr lang="it-IT" sz="2800" b="1" spc="-5" dirty="0" smtClean="0">
                <a:solidFill>
                  <a:schemeClr val="bg1"/>
                </a:solidFill>
              </a:rPr>
              <a:t>protezione</a:t>
            </a:r>
            <a:r>
              <a:rPr lang="it-IT" sz="2800" b="1" spc="-135" dirty="0" smtClean="0">
                <a:solidFill>
                  <a:schemeClr val="bg1"/>
                </a:solidFill>
              </a:rPr>
              <a:t> </a:t>
            </a:r>
            <a:r>
              <a:rPr lang="it-IT" sz="2800" b="1" spc="-5" dirty="0" smtClean="0">
                <a:solidFill>
                  <a:schemeClr val="bg1"/>
                </a:solidFill>
              </a:rPr>
              <a:t>per  comportamenti </a:t>
            </a:r>
            <a:r>
              <a:rPr lang="it-IT" sz="2800" b="1" dirty="0" smtClean="0">
                <a:solidFill>
                  <a:schemeClr val="bg1"/>
                </a:solidFill>
              </a:rPr>
              <a:t>a</a:t>
            </a:r>
            <a:r>
              <a:rPr lang="it-IT" sz="2800" b="1" spc="-50" dirty="0" smtClean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</a:rPr>
              <a:t>rischio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981200"/>
            <a:ext cx="8534400" cy="397031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23215" marR="321945" indent="-273050" algn="just">
              <a:lnSpc>
                <a:spcPct val="100000"/>
              </a:lnSpc>
              <a:spcBef>
                <a:spcPts val="95"/>
              </a:spcBef>
              <a:buClr>
                <a:srgbClr val="AAB8D2"/>
              </a:buClr>
              <a:buSzPct val="94642"/>
              <a:buFont typeface="Wingdings 2"/>
              <a:buChar char=""/>
              <a:tabLst>
                <a:tab pos="323850" algn="l"/>
              </a:tabLst>
            </a:pPr>
            <a:r>
              <a:rPr lang="it-IT" sz="2800" b="1" spc="-5" dirty="0" smtClean="0">
                <a:solidFill>
                  <a:srgbClr val="FF0000"/>
                </a:solidFill>
              </a:rPr>
              <a:t>I </a:t>
            </a:r>
            <a:r>
              <a:rPr lang="it-IT" sz="2800" b="1" dirty="0" smtClean="0">
                <a:solidFill>
                  <a:srgbClr val="FF0000"/>
                </a:solidFill>
              </a:rPr>
              <a:t>ragazzi </a:t>
            </a:r>
            <a:r>
              <a:rPr lang="it-IT" sz="2800" b="1" spc="-5" dirty="0" smtClean="0">
                <a:solidFill>
                  <a:srgbClr val="FF0000"/>
                </a:solidFill>
              </a:rPr>
              <a:t>più </a:t>
            </a:r>
            <a:r>
              <a:rPr lang="it-IT" sz="2800" b="1" dirty="0" smtClean="0">
                <a:solidFill>
                  <a:srgbClr val="FF0000"/>
                </a:solidFill>
              </a:rPr>
              <a:t>sportivi </a:t>
            </a:r>
            <a:r>
              <a:rPr lang="it-IT" sz="2800" dirty="0" smtClean="0"/>
              <a:t>risultano </a:t>
            </a:r>
            <a:r>
              <a:rPr lang="it-IT" sz="2800" b="1" i="1" spc="-5" dirty="0" smtClean="0">
                <a:latin typeface="Arial"/>
                <a:cs typeface="Arial"/>
              </a:rPr>
              <a:t>meno inclini al  consumo di sostanze </a:t>
            </a:r>
            <a:r>
              <a:rPr lang="it-IT" sz="2800" spc="-5" dirty="0" smtClean="0"/>
              <a:t>e il </a:t>
            </a:r>
            <a:r>
              <a:rPr lang="it-IT" sz="2800" dirty="0" smtClean="0"/>
              <a:t>praticare attività fisica  riduce </a:t>
            </a:r>
            <a:r>
              <a:rPr lang="it-IT" sz="2800" spc="-5" dirty="0" smtClean="0"/>
              <a:t>il </a:t>
            </a:r>
            <a:r>
              <a:rPr lang="it-IT" sz="2800" dirty="0" smtClean="0"/>
              <a:t>rischio </a:t>
            </a:r>
            <a:r>
              <a:rPr lang="it-IT" sz="2800" spc="-5" dirty="0" smtClean="0"/>
              <a:t>di tali comportamenti (</a:t>
            </a:r>
            <a:r>
              <a:rPr lang="it-IT" sz="2800" spc="-5" dirty="0" err="1" smtClean="0"/>
              <a:t>Pecket</a:t>
            </a:r>
            <a:r>
              <a:rPr lang="it-IT" sz="2800" spc="-5" dirty="0" smtClean="0"/>
              <a:t> al.,  </a:t>
            </a:r>
            <a:r>
              <a:rPr lang="it-IT" sz="2800" dirty="0" smtClean="0"/>
              <a:t>2008).</a:t>
            </a:r>
          </a:p>
          <a:p>
            <a:pPr marL="323215" marR="5080" indent="-273050" algn="just">
              <a:lnSpc>
                <a:spcPct val="100000"/>
              </a:lnSpc>
              <a:buClr>
                <a:srgbClr val="AAB8D2"/>
              </a:buClr>
              <a:buSzPct val="94642"/>
              <a:buFont typeface="Wingdings 2"/>
              <a:buChar char=""/>
              <a:tabLst>
                <a:tab pos="323850" algn="l"/>
              </a:tabLst>
            </a:pPr>
            <a:r>
              <a:rPr lang="it-IT" sz="2800" b="1" dirty="0" smtClean="0">
                <a:solidFill>
                  <a:srgbClr val="FF0000"/>
                </a:solidFill>
              </a:rPr>
              <a:t>Inoltre, </a:t>
            </a:r>
            <a:r>
              <a:rPr lang="it-IT" sz="2800" spc="-5" dirty="0" smtClean="0"/>
              <a:t>un aumento dei </a:t>
            </a:r>
            <a:r>
              <a:rPr lang="it-IT" sz="2800" dirty="0" smtClean="0"/>
              <a:t>livelli dell’attività sportiva  </a:t>
            </a:r>
            <a:r>
              <a:rPr lang="it-IT" sz="2800" spc="-5" dirty="0" smtClean="0"/>
              <a:t>praticata dai </a:t>
            </a:r>
            <a:r>
              <a:rPr lang="it-IT" sz="2800" dirty="0" smtClean="0"/>
              <a:t>giovani </a:t>
            </a:r>
            <a:r>
              <a:rPr lang="it-IT" sz="2800" spc="-5" dirty="0" smtClean="0"/>
              <a:t>con il passare </a:t>
            </a:r>
            <a:r>
              <a:rPr lang="it-IT" sz="2800" dirty="0" smtClean="0"/>
              <a:t>degli anni,  risulta </a:t>
            </a:r>
            <a:r>
              <a:rPr lang="it-IT" sz="2800" spc="-5" dirty="0" smtClean="0"/>
              <a:t>in una </a:t>
            </a:r>
            <a:r>
              <a:rPr lang="it-IT" sz="2800" dirty="0" smtClean="0"/>
              <a:t>corrispondente </a:t>
            </a:r>
            <a:r>
              <a:rPr lang="it-IT" sz="2800" b="1" i="1" spc="-5" dirty="0" smtClean="0">
                <a:latin typeface="Arial"/>
                <a:cs typeface="Arial"/>
              </a:rPr>
              <a:t>diminuzione di uso  di sigarette, marijuana e </a:t>
            </a:r>
            <a:r>
              <a:rPr lang="it-IT" sz="2800" b="1" i="1" dirty="0" smtClean="0">
                <a:latin typeface="Arial"/>
                <a:cs typeface="Arial"/>
              </a:rPr>
              <a:t>altre </a:t>
            </a:r>
            <a:r>
              <a:rPr lang="it-IT" sz="2800" b="1" i="1" spc="-5" dirty="0" smtClean="0">
                <a:latin typeface="Arial"/>
                <a:cs typeface="Arial"/>
              </a:rPr>
              <a:t>droghe </a:t>
            </a:r>
            <a:r>
              <a:rPr lang="it-IT" sz="2800" spc="-5" dirty="0" smtClean="0"/>
              <a:t>(</a:t>
            </a:r>
            <a:r>
              <a:rPr lang="it-IT" sz="2800" spc="-5" dirty="0" err="1" smtClean="0"/>
              <a:t>Lubans</a:t>
            </a:r>
            <a:r>
              <a:rPr lang="it-IT" sz="2800" spc="-5" dirty="0" smtClean="0"/>
              <a:t> </a:t>
            </a:r>
            <a:r>
              <a:rPr lang="it-IT" sz="2800" spc="-5" dirty="0" err="1" smtClean="0"/>
              <a:t>et</a:t>
            </a:r>
            <a:r>
              <a:rPr lang="it-IT" sz="2800" spc="-5" dirty="0" smtClean="0"/>
              <a:t>  al.,</a:t>
            </a:r>
            <a:r>
              <a:rPr lang="it-IT" sz="2800" spc="-25" dirty="0" smtClean="0"/>
              <a:t> </a:t>
            </a:r>
            <a:r>
              <a:rPr lang="it-IT" sz="2800" spc="-5" dirty="0" smtClean="0"/>
              <a:t>2012).</a:t>
            </a:r>
            <a:endParaRPr lang="it-IT" sz="2800" spc="-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In conclusione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/>
          <p:nvPr/>
        </p:nvSpPr>
        <p:spPr>
          <a:xfrm>
            <a:off x="-381000" y="5181600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304800" y="1524000"/>
            <a:ext cx="8534400" cy="416267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120014" algn="ctr">
              <a:lnSpc>
                <a:spcPct val="100000"/>
              </a:lnSpc>
              <a:spcBef>
                <a:spcPts val="105"/>
              </a:spcBef>
              <a:buClr>
                <a:srgbClr val="99FF99"/>
              </a:buClr>
              <a:buSzPct val="80000"/>
              <a:tabLst>
                <a:tab pos="1660525" algn="l"/>
              </a:tabLst>
            </a:pPr>
            <a:r>
              <a:rPr lang="it-IT" sz="2400" b="1" dirty="0" smtClean="0">
                <a:solidFill>
                  <a:srgbClr val="0070C0"/>
                </a:solidFill>
                <a:latin typeface="Arial"/>
                <a:cs typeface="Arial"/>
              </a:rPr>
              <a:t>I processi di cambiamento fisici, neurologici propri</a:t>
            </a:r>
            <a:r>
              <a:rPr lang="it-IT" sz="2400" b="1" spc="-12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Arial"/>
                <a:cs typeface="Arial"/>
              </a:rPr>
              <a:t>dell’adolescenza fanno </a:t>
            </a:r>
            <a:r>
              <a:rPr lang="it-IT" sz="2400" b="1" dirty="0" smtClean="0">
                <a:solidFill>
                  <a:srgbClr val="0070C0"/>
                </a:solidFill>
                <a:latin typeface="Arial"/>
                <a:cs typeface="Arial"/>
              </a:rPr>
              <a:t>si che questa sia un età problematica per</a:t>
            </a:r>
            <a:r>
              <a:rPr lang="it-IT" sz="2400" b="1" spc="-17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Arial"/>
                <a:cs typeface="Arial"/>
              </a:rPr>
              <a:t>definizione.</a:t>
            </a:r>
          </a:p>
          <a:p>
            <a:pPr marR="5080" algn="ctr">
              <a:lnSpc>
                <a:spcPct val="100000"/>
              </a:lnSpc>
              <a:spcBef>
                <a:spcPts val="480"/>
              </a:spcBef>
              <a:tabLst>
                <a:tab pos="1660525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TUTTAVIA, TUTTI COLORO CHE ENTRANO IN CONTATTO CON</a:t>
            </a:r>
            <a:r>
              <a:rPr lang="it-IT" sz="2000" b="1" spc="-1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I  GIOVANI DEVONO TENER PRESENTE</a:t>
            </a:r>
            <a:r>
              <a:rPr lang="it-IT" sz="2000" b="1" spc="-5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CHE:</a:t>
            </a:r>
          </a:p>
          <a:p>
            <a:pPr marL="179388" marR="5080" indent="-179388" algn="just">
              <a:spcBef>
                <a:spcPts val="480"/>
              </a:spcBef>
              <a:buFont typeface="Arial" pitchFamily="34" charset="0"/>
              <a:buChar char="•"/>
              <a:tabLst>
                <a:tab pos="1660525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Per quanto i cambiamenti </a:t>
            </a:r>
            <a:r>
              <a:rPr lang="it-IT" sz="2000" dirty="0" smtClean="0">
                <a:latin typeface="Arial"/>
                <a:cs typeface="Arial"/>
              </a:rPr>
              <a:t>e le varie manifestazioni problematiche</a:t>
            </a:r>
            <a:r>
              <a:rPr lang="it-IT" sz="2000" spc="-204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siano  fisiologiche in questa fase, è importante </a:t>
            </a:r>
            <a:r>
              <a:rPr lang="it-IT" sz="2000" b="1" dirty="0" smtClean="0">
                <a:latin typeface="Arial"/>
                <a:cs typeface="Arial"/>
              </a:rPr>
              <a:t>fare attenzione ai diversi  campanelli d’allarme manifestati dal giovane </a:t>
            </a:r>
            <a:r>
              <a:rPr lang="it-IT" sz="2000" dirty="0" smtClean="0">
                <a:latin typeface="Arial"/>
                <a:cs typeface="Arial"/>
              </a:rPr>
              <a:t>per cui un</a:t>
            </a:r>
            <a:r>
              <a:rPr lang="it-IT" sz="2000" spc="-130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comportamento  da fisiologico diventa</a:t>
            </a:r>
            <a:r>
              <a:rPr lang="it-IT" sz="2000" spc="-45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patologico.</a:t>
            </a:r>
          </a:p>
          <a:p>
            <a:pPr marL="179388" marR="5080" indent="-179388" algn="just">
              <a:spcBef>
                <a:spcPts val="480"/>
              </a:spcBef>
              <a:buFont typeface="Arial" pitchFamily="34" charset="0"/>
              <a:buChar char="•"/>
              <a:tabLst>
                <a:tab pos="1660525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Allo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stesso tempo </a:t>
            </a:r>
            <a:r>
              <a:rPr lang="it-IT" sz="2000" b="1" dirty="0" smtClean="0">
                <a:latin typeface="Arial"/>
                <a:cs typeface="Arial"/>
              </a:rPr>
              <a:t>non bisogna stigmatizzare quest’età come  patologica</a:t>
            </a:r>
            <a:r>
              <a:rPr lang="it-IT" sz="2000" dirty="0" smtClean="0">
                <a:latin typeface="Arial"/>
                <a:cs typeface="Arial"/>
              </a:rPr>
              <a:t> ma sfruttarne il cambiamento per nuovi apprendimenti e</a:t>
            </a:r>
            <a:r>
              <a:rPr lang="it-IT" sz="2000" spc="-204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per una costruzione proficua dell’identità</a:t>
            </a:r>
            <a:r>
              <a:rPr lang="it-IT" sz="2000" spc="-114" dirty="0" smtClean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personale.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38400" y="55626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chemeClr val="bg1"/>
                </a:solidFill>
              </a:rPr>
              <a:t>FINE</a:t>
            </a:r>
            <a:endParaRPr lang="it-IT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1488" y="3273552"/>
            <a:ext cx="729996" cy="73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304800" y="1600200"/>
            <a:ext cx="8610600" cy="159274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870"/>
              </a:lnSpc>
              <a:spcBef>
                <a:spcPts val="100"/>
              </a:spcBef>
              <a:buClr>
                <a:srgbClr val="99FF99"/>
              </a:buClr>
              <a:buSzPct val="79166"/>
              <a:tabLst>
                <a:tab pos="354965" algn="l"/>
                <a:tab pos="355600" algn="l"/>
                <a:tab pos="3503295" algn="l"/>
                <a:tab pos="4453255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il termine </a:t>
            </a:r>
            <a:r>
              <a:rPr lang="it-IT" sz="2000" b="1" spc="-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PUBERTÀ</a:t>
            </a:r>
            <a:r>
              <a:rPr lang="it-IT" sz="2000" spc="-5" dirty="0" smtClean="0">
                <a:latin typeface="Arial" pitchFamily="34" charset="0"/>
                <a:cs typeface="Arial" pitchFamily="34" charset="0"/>
              </a:rPr>
              <a:t> si 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fa riferimento </a:t>
            </a:r>
            <a:r>
              <a:rPr lang="it-IT" sz="2000" spc="-5" dirty="0" smtClean="0">
                <a:latin typeface="Arial" pitchFamily="34" charset="0"/>
                <a:cs typeface="Arial" pitchFamily="34" charset="0"/>
              </a:rPr>
              <a:t>all’insieme  delle trasformazioni  fisiche che segnano la  fine</a:t>
            </a:r>
            <a:r>
              <a:rPr lang="it-IT" sz="2000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pc="-5" dirty="0" smtClean="0">
                <a:latin typeface="Arial" pitchFamily="34" charset="0"/>
                <a:cs typeface="Arial" pitchFamily="34" charset="0"/>
              </a:rPr>
              <a:t>dell’infanzia.</a:t>
            </a:r>
            <a:endParaRPr lang="it-IT" sz="2000" spc="-5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70"/>
              </a:lnSpc>
              <a:spcBef>
                <a:spcPts val="100"/>
              </a:spcBef>
              <a:buClr>
                <a:srgbClr val="99FF99"/>
              </a:buClr>
              <a:buSzPct val="79166"/>
              <a:tabLst>
                <a:tab pos="354965" algn="l"/>
                <a:tab pos="355600" algn="l"/>
                <a:tab pos="3503295" algn="l"/>
                <a:tab pos="4453255" algn="l"/>
              </a:tabLst>
            </a:pPr>
            <a:r>
              <a:rPr lang="it-IT" sz="20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</a:t>
            </a:r>
            <a:r>
              <a:rPr lang="it-IT" sz="2000" b="1" spc="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termine  </a:t>
            </a:r>
            <a:r>
              <a:rPr lang="it-IT" sz="2000" b="1" spc="-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PREADOLESCENZA</a:t>
            </a:r>
            <a:r>
              <a:rPr lang="it-IT" sz="2000" spc="-5" dirty="0" smtClean="0">
                <a:latin typeface="Arial" pitchFamily="34" charset="0"/>
                <a:cs typeface="Arial" pitchFamily="34" charset="0"/>
              </a:rPr>
              <a:t> si</a:t>
            </a:r>
            <a:r>
              <a:rPr lang="it-IT" sz="2000" spc="-4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fa riferimento </a:t>
            </a:r>
            <a:r>
              <a:rPr lang="it-IT" sz="2000" spc="-5" dirty="0" smtClean="0">
                <a:latin typeface="Arial" pitchFamily="34" charset="0"/>
                <a:cs typeface="Arial" pitchFamily="34" charset="0"/>
              </a:rPr>
              <a:t>alle  trasformazioni relazionali,  sociali, 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pc="-5" dirty="0" smtClean="0">
                <a:latin typeface="Arial" pitchFamily="34" charset="0"/>
                <a:cs typeface="Arial" pitchFamily="34" charset="0"/>
              </a:rPr>
              <a:t>psicologiche.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P</a:t>
            </a:r>
            <a:r>
              <a:rPr lang="it-IT" sz="2800" b="1" dirty="0" smtClean="0">
                <a:solidFill>
                  <a:schemeClr val="bg1"/>
                </a:solidFill>
              </a:rPr>
              <a:t>ubertà e adolescenza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9" name="object 53"/>
          <p:cNvSpPr txBox="1"/>
          <p:nvPr/>
        </p:nvSpPr>
        <p:spPr>
          <a:xfrm>
            <a:off x="228600" y="5867400"/>
            <a:ext cx="8686800" cy="45525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R="335915" algn="ctr">
              <a:lnSpc>
                <a:spcPct val="100000"/>
              </a:lnSpc>
              <a:spcBef>
                <a:spcPts val="670"/>
              </a:spcBef>
              <a:tabLst>
                <a:tab pos="6550025" algn="l"/>
              </a:tabLst>
            </a:pPr>
            <a:r>
              <a:rPr lang="it-IT" sz="2400" b="1" spc="-5" dirty="0" smtClean="0">
                <a:latin typeface="Arial"/>
                <a:cs typeface="Arial"/>
              </a:rPr>
              <a:t> </a:t>
            </a:r>
            <a:r>
              <a:rPr sz="2000" b="1" spc="-5" dirty="0" err="1" smtClean="0">
                <a:latin typeface="Arial"/>
                <a:cs typeface="Arial"/>
              </a:rPr>
              <a:t>Questi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due processi sono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strettamente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 err="1" smtClean="0">
                <a:latin typeface="Arial"/>
                <a:cs typeface="Arial"/>
              </a:rPr>
              <a:t>legati</a:t>
            </a:r>
            <a:r>
              <a:rPr lang="it-IT" sz="2000" b="1" spc="-5" dirty="0" smtClean="0">
                <a:latin typeface="Arial"/>
                <a:cs typeface="Arial"/>
              </a:rPr>
              <a:t> </a:t>
            </a:r>
            <a:r>
              <a:rPr sz="2000" b="1" dirty="0" err="1" smtClean="0">
                <a:latin typeface="Arial"/>
                <a:cs typeface="Arial"/>
              </a:rPr>
              <a:t>tra</a:t>
            </a:r>
            <a:r>
              <a:rPr sz="2000" b="1" spc="-110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di  </a:t>
            </a:r>
            <a:r>
              <a:rPr sz="2000" b="1" spc="-5" dirty="0" err="1">
                <a:latin typeface="Arial"/>
                <a:cs typeface="Arial"/>
              </a:rPr>
              <a:t>loro</a:t>
            </a:r>
            <a:r>
              <a:rPr sz="2000" spc="-5" dirty="0" smtClean="0">
                <a:latin typeface="Arial"/>
                <a:cs typeface="Arial"/>
              </a:rPr>
              <a:t>.</a:t>
            </a:r>
            <a:endParaRPr lang="it-IT" sz="2000" spc="-5" dirty="0" smtClean="0">
              <a:latin typeface="Arial"/>
              <a:cs typeface="Arial"/>
            </a:endParaRPr>
          </a:p>
        </p:txBody>
      </p:sp>
      <p:sp>
        <p:nvSpPr>
          <p:cNvPr id="31" name="object 49"/>
          <p:cNvSpPr/>
          <p:nvPr/>
        </p:nvSpPr>
        <p:spPr>
          <a:xfrm>
            <a:off x="914400" y="3429001"/>
            <a:ext cx="2186051" cy="2133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0"/>
          <p:cNvSpPr/>
          <p:nvPr/>
        </p:nvSpPr>
        <p:spPr>
          <a:xfrm>
            <a:off x="4953000" y="3429001"/>
            <a:ext cx="3308350" cy="2133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1488" y="3273552"/>
            <a:ext cx="729996" cy="73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304800" y="1447800"/>
            <a:ext cx="8610600" cy="333681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70"/>
              </a:lnSpc>
              <a:spcBef>
                <a:spcPts val="100"/>
              </a:spcBef>
              <a:buClr>
                <a:srgbClr val="99FF99"/>
              </a:buClr>
              <a:buSzPct val="79166"/>
              <a:tabLst>
                <a:tab pos="354965" algn="l"/>
                <a:tab pos="355600" algn="l"/>
                <a:tab pos="3503295" algn="l"/>
                <a:tab pos="4453255" algn="l"/>
              </a:tabLst>
            </a:pPr>
            <a:r>
              <a:rPr lang="it-IT" sz="2400" b="1" spc="-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E’ </a:t>
            </a:r>
            <a:r>
              <a:rPr lang="it-I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 </a:t>
            </a:r>
            <a:r>
              <a:rPr lang="it-IT" sz="2400" b="1" spc="-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compito molto delicato a causa </a:t>
            </a:r>
            <a:r>
              <a:rPr lang="it-I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delle  caratteristiche specifiche </a:t>
            </a:r>
            <a:r>
              <a:rPr lang="it-IT" sz="2400" b="1" spc="-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it-I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questo periodo  evolutivo (spesso assimilato </a:t>
            </a:r>
            <a:r>
              <a:rPr lang="it-IT" sz="2400" b="1" spc="-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it-IT" sz="2400" b="1" spc="-9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disagio  stesso).</a:t>
            </a:r>
          </a:p>
          <a:p>
            <a:pPr marL="12700" algn="just">
              <a:lnSpc>
                <a:spcPct val="100000"/>
              </a:lnSpc>
              <a:spcBef>
                <a:spcPts val="775"/>
              </a:spcBef>
            </a:pP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In questa </a:t>
            </a:r>
            <a:r>
              <a:rPr lang="it-IT" sz="2000" b="1" dirty="0" smtClean="0">
                <a:solidFill>
                  <a:srgbClr val="FF0000"/>
                </a:solidFill>
                <a:latin typeface="Arial"/>
                <a:cs typeface="Arial"/>
              </a:rPr>
              <a:t>fase </a:t>
            </a:r>
            <a:r>
              <a:rPr lang="it-IT"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della vita </a:t>
            </a:r>
            <a:r>
              <a:rPr lang="it-IT" sz="2000" spc="-5" dirty="0" smtClean="0">
                <a:latin typeface="Arial"/>
                <a:cs typeface="Arial"/>
              </a:rPr>
              <a:t>non è </a:t>
            </a:r>
            <a:r>
              <a:rPr lang="it-IT" sz="2000" dirty="0" smtClean="0">
                <a:latin typeface="Arial"/>
                <a:cs typeface="Arial"/>
              </a:rPr>
              <a:t>infatti </a:t>
            </a:r>
            <a:r>
              <a:rPr lang="it-IT" sz="2000" spc="-5" dirty="0" smtClean="0">
                <a:latin typeface="Arial"/>
                <a:cs typeface="Arial"/>
              </a:rPr>
              <a:t>facile  </a:t>
            </a:r>
            <a:r>
              <a:rPr lang="it-IT" sz="2000" dirty="0" smtClean="0">
                <a:latin typeface="Arial"/>
                <a:cs typeface="Arial"/>
              </a:rPr>
              <a:t>distinguere </a:t>
            </a:r>
            <a:r>
              <a:rPr lang="it-IT" sz="2000" spc="-5" dirty="0" smtClean="0">
                <a:latin typeface="Arial"/>
                <a:cs typeface="Arial"/>
              </a:rPr>
              <a:t>tra </a:t>
            </a:r>
            <a:r>
              <a:rPr lang="it-IT" sz="2000" dirty="0" smtClean="0">
                <a:latin typeface="Arial"/>
                <a:cs typeface="Arial"/>
              </a:rPr>
              <a:t>quello </a:t>
            </a:r>
            <a:r>
              <a:rPr lang="it-IT" sz="2000" spc="-5" dirty="0" smtClean="0">
                <a:latin typeface="Arial"/>
                <a:cs typeface="Arial"/>
              </a:rPr>
              <a:t>che è tipico</a:t>
            </a:r>
            <a:r>
              <a:rPr lang="it-IT" sz="2000" i="1" spc="-5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della </a:t>
            </a:r>
            <a:r>
              <a:rPr lang="it-IT" sz="2000" dirty="0" smtClean="0">
                <a:latin typeface="Arial"/>
                <a:cs typeface="Arial"/>
              </a:rPr>
              <a:t>fase</a:t>
            </a:r>
            <a:r>
              <a:rPr lang="it-IT" sz="2000" spc="85" dirty="0" smtClean="0">
                <a:latin typeface="Arial"/>
                <a:cs typeface="Arial"/>
              </a:rPr>
              <a:t> </a:t>
            </a:r>
            <a:r>
              <a:rPr lang="it-IT" sz="2000" spc="-5" dirty="0" smtClean="0">
                <a:latin typeface="Arial"/>
                <a:cs typeface="Arial"/>
              </a:rPr>
              <a:t>dello </a:t>
            </a:r>
            <a:r>
              <a:rPr lang="it-IT" sz="2000" dirty="0" smtClean="0">
                <a:latin typeface="Arial"/>
                <a:cs typeface="Arial"/>
              </a:rPr>
              <a:t>sviluppo </a:t>
            </a:r>
            <a:r>
              <a:rPr lang="it-IT" sz="2000" spc="-5" dirty="0" smtClean="0">
                <a:latin typeface="Arial"/>
                <a:cs typeface="Arial"/>
              </a:rPr>
              <a:t>da quello </a:t>
            </a:r>
            <a:r>
              <a:rPr lang="it-IT" sz="2000" dirty="0" smtClean="0">
                <a:latin typeface="Arial"/>
                <a:cs typeface="Arial"/>
              </a:rPr>
              <a:t>che </a:t>
            </a:r>
            <a:r>
              <a:rPr lang="it-IT" sz="2000" spc="-5" dirty="0" smtClean="0">
                <a:latin typeface="Arial"/>
                <a:cs typeface="Arial"/>
              </a:rPr>
              <a:t>non lo è, pert</a:t>
            </a:r>
            <a:r>
              <a:rPr lang="it-IT" sz="2000" dirty="0" smtClean="0">
                <a:latin typeface="Arial"/>
                <a:cs typeface="Arial"/>
              </a:rPr>
              <a:t>anto:</a:t>
            </a:r>
          </a:p>
          <a:p>
            <a:pPr marL="269875" marR="361315" indent="-269875" algn="just">
              <a:lnSpc>
                <a:spcPct val="100000"/>
              </a:lnSpc>
              <a:spcBef>
                <a:spcPts val="670"/>
              </a:spcBef>
              <a:buClr>
                <a:srgbClr val="99FF99"/>
              </a:buClr>
              <a:buSzPct val="76785"/>
              <a:buFont typeface="Wingdings" pitchFamily="2" charset="2"/>
              <a:buChar char="Ø"/>
              <a:tabLst>
                <a:tab pos="269875" algn="l"/>
              </a:tabLst>
            </a:pPr>
            <a:r>
              <a:rPr lang="it-IT"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Sintomatico di un più </a:t>
            </a:r>
            <a:r>
              <a:rPr lang="it-IT" sz="2000" b="1" dirty="0" smtClean="0">
                <a:solidFill>
                  <a:schemeClr val="tx2"/>
                </a:solidFill>
                <a:latin typeface="Arial"/>
                <a:cs typeface="Arial"/>
              </a:rPr>
              <a:t>profondo </a:t>
            </a:r>
            <a:r>
              <a:rPr lang="it-IT"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malessere, fino alla</a:t>
            </a:r>
            <a:r>
              <a:rPr lang="it-IT" sz="2000" b="1" spc="-10" dirty="0" smtClean="0">
                <a:solidFill>
                  <a:schemeClr val="tx2"/>
                </a:solidFill>
                <a:latin typeface="Arial"/>
                <a:cs typeface="Arial"/>
              </a:rPr>
              <a:t>   </a:t>
            </a:r>
            <a:r>
              <a:rPr lang="it-IT" sz="2000" b="1" dirty="0" smtClean="0">
                <a:solidFill>
                  <a:schemeClr val="tx2"/>
                </a:solidFill>
                <a:latin typeface="Arial"/>
                <a:cs typeface="Arial"/>
              </a:rPr>
              <a:t>psicopatologia.</a:t>
            </a:r>
          </a:p>
          <a:p>
            <a:pPr marL="269875" marR="361315" indent="-269875" algn="just">
              <a:lnSpc>
                <a:spcPct val="100000"/>
              </a:lnSpc>
              <a:spcBef>
                <a:spcPts val="670"/>
              </a:spcBef>
              <a:buClr>
                <a:srgbClr val="99FF99"/>
              </a:buClr>
              <a:buSzPct val="76785"/>
              <a:buFont typeface="Wingdings" pitchFamily="2" charset="2"/>
              <a:buChar char="Ø"/>
              <a:tabLst>
                <a:tab pos="269875" algn="l"/>
              </a:tabLst>
            </a:pPr>
            <a:r>
              <a:rPr lang="it-IT" sz="2000" b="1" dirty="0" smtClean="0">
                <a:solidFill>
                  <a:schemeClr val="tx2"/>
                </a:solidFill>
                <a:latin typeface="Arial"/>
                <a:cs typeface="Arial"/>
              </a:rPr>
              <a:t>Fattore </a:t>
            </a:r>
            <a:r>
              <a:rPr lang="it-IT"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di </a:t>
            </a:r>
            <a:r>
              <a:rPr lang="it-IT" sz="2000" b="1" dirty="0" smtClean="0">
                <a:solidFill>
                  <a:schemeClr val="tx2"/>
                </a:solidFill>
                <a:latin typeface="Arial"/>
                <a:cs typeface="Arial"/>
              </a:rPr>
              <a:t>rischio per esiti evolutivi problematici</a:t>
            </a:r>
            <a:r>
              <a:rPr lang="it-IT" sz="2000" b="1" spc="-5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it-IT" sz="2000" b="1" spc="-5" dirty="0" smtClean="0">
                <a:solidFill>
                  <a:schemeClr val="tx2"/>
                </a:solidFill>
                <a:latin typeface="Arial"/>
                <a:cs typeface="Arial"/>
              </a:rPr>
              <a:t>e   </a:t>
            </a:r>
            <a:r>
              <a:rPr lang="it-IT" sz="2000" b="1" dirty="0" smtClean="0">
                <a:solidFill>
                  <a:schemeClr val="tx2"/>
                </a:solidFill>
                <a:latin typeface="Arial"/>
                <a:cs typeface="Arial"/>
              </a:rPr>
              <a:t>psicopatologici.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Il </a:t>
            </a:r>
            <a:r>
              <a:rPr lang="it-IT" sz="2800" b="1" dirty="0" smtClean="0">
                <a:solidFill>
                  <a:srgbClr val="FFFFFF"/>
                </a:solidFill>
              </a:rPr>
              <a:t>riconoscimento </a:t>
            </a:r>
            <a:r>
              <a:rPr lang="it-IT" sz="2800" b="1" spc="-5" dirty="0" smtClean="0">
                <a:solidFill>
                  <a:srgbClr val="FFFFFF"/>
                </a:solidFill>
              </a:rPr>
              <a:t>del </a:t>
            </a:r>
            <a:r>
              <a:rPr lang="it-IT" sz="2800" b="1" dirty="0" smtClean="0">
                <a:solidFill>
                  <a:srgbClr val="FFFFFF"/>
                </a:solidFill>
              </a:rPr>
              <a:t>disagio </a:t>
            </a:r>
            <a:r>
              <a:rPr lang="it-IT" sz="2800" b="1" spc="-5" dirty="0" smtClean="0">
                <a:solidFill>
                  <a:srgbClr val="FFFFFF"/>
                </a:solidFill>
              </a:rPr>
              <a:t>in età </a:t>
            </a:r>
            <a:r>
              <a:rPr lang="it-IT" sz="2800" b="1" dirty="0" smtClean="0">
                <a:solidFill>
                  <a:srgbClr val="FFFFFF"/>
                </a:solidFill>
              </a:rPr>
              <a:t>giovanile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3" name="object 30"/>
          <p:cNvSpPr/>
          <p:nvPr/>
        </p:nvSpPr>
        <p:spPr>
          <a:xfrm>
            <a:off x="2819400" y="4876800"/>
            <a:ext cx="3429000" cy="175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1488" y="3273552"/>
            <a:ext cx="729996" cy="739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Aree di cambiamento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/>
          <p:cNvSpPr/>
          <p:nvPr/>
        </p:nvSpPr>
        <p:spPr>
          <a:xfrm>
            <a:off x="3609975" y="3097022"/>
            <a:ext cx="1924050" cy="1924050"/>
          </a:xfrm>
          <a:custGeom>
            <a:avLst/>
            <a:gdLst/>
            <a:ahLst/>
            <a:cxnLst/>
            <a:rect l="l" t="t" r="r" b="b"/>
            <a:pathLst>
              <a:path w="1924050" h="1924050">
                <a:moveTo>
                  <a:pt x="962025" y="0"/>
                </a:moveTo>
                <a:lnTo>
                  <a:pt x="914005" y="1177"/>
                </a:lnTo>
                <a:lnTo>
                  <a:pt x="866595" y="4673"/>
                </a:lnTo>
                <a:lnTo>
                  <a:pt x="819851" y="10432"/>
                </a:lnTo>
                <a:lnTo>
                  <a:pt x="773826" y="18399"/>
                </a:lnTo>
                <a:lnTo>
                  <a:pt x="728577" y="28519"/>
                </a:lnTo>
                <a:lnTo>
                  <a:pt x="684158" y="40736"/>
                </a:lnTo>
                <a:lnTo>
                  <a:pt x="640625" y="54997"/>
                </a:lnTo>
                <a:lnTo>
                  <a:pt x="598032" y="71244"/>
                </a:lnTo>
                <a:lnTo>
                  <a:pt x="556435" y="89424"/>
                </a:lnTo>
                <a:lnTo>
                  <a:pt x="515888" y="109481"/>
                </a:lnTo>
                <a:lnTo>
                  <a:pt x="476447" y="131360"/>
                </a:lnTo>
                <a:lnTo>
                  <a:pt x="438167" y="155006"/>
                </a:lnTo>
                <a:lnTo>
                  <a:pt x="401103" y="180363"/>
                </a:lnTo>
                <a:lnTo>
                  <a:pt x="365310" y="207377"/>
                </a:lnTo>
                <a:lnTo>
                  <a:pt x="330843" y="235992"/>
                </a:lnTo>
                <a:lnTo>
                  <a:pt x="297757" y="266153"/>
                </a:lnTo>
                <a:lnTo>
                  <a:pt x="266107" y="297806"/>
                </a:lnTo>
                <a:lnTo>
                  <a:pt x="235949" y="330894"/>
                </a:lnTo>
                <a:lnTo>
                  <a:pt x="207337" y="365363"/>
                </a:lnTo>
                <a:lnTo>
                  <a:pt x="180327" y="401158"/>
                </a:lnTo>
                <a:lnTo>
                  <a:pt x="154973" y="438223"/>
                </a:lnTo>
                <a:lnTo>
                  <a:pt x="131332" y="476503"/>
                </a:lnTo>
                <a:lnTo>
                  <a:pt x="109457" y="515944"/>
                </a:lnTo>
                <a:lnTo>
                  <a:pt x="89403" y="556490"/>
                </a:lnTo>
                <a:lnTo>
                  <a:pt x="71227" y="598085"/>
                </a:lnTo>
                <a:lnTo>
                  <a:pt x="54983" y="640675"/>
                </a:lnTo>
                <a:lnTo>
                  <a:pt x="40726" y="684205"/>
                </a:lnTo>
                <a:lnTo>
                  <a:pt x="28511" y="728619"/>
                </a:lnTo>
                <a:lnTo>
                  <a:pt x="18394" y="773862"/>
                </a:lnTo>
                <a:lnTo>
                  <a:pt x="10429" y="819879"/>
                </a:lnTo>
                <a:lnTo>
                  <a:pt x="4672" y="866616"/>
                </a:lnTo>
                <a:lnTo>
                  <a:pt x="1177" y="914016"/>
                </a:lnTo>
                <a:lnTo>
                  <a:pt x="0" y="962025"/>
                </a:lnTo>
                <a:lnTo>
                  <a:pt x="1177" y="1010044"/>
                </a:lnTo>
                <a:lnTo>
                  <a:pt x="4672" y="1057454"/>
                </a:lnTo>
                <a:lnTo>
                  <a:pt x="10429" y="1104198"/>
                </a:lnTo>
                <a:lnTo>
                  <a:pt x="18394" y="1150223"/>
                </a:lnTo>
                <a:lnTo>
                  <a:pt x="28511" y="1195472"/>
                </a:lnTo>
                <a:lnTo>
                  <a:pt x="40726" y="1239891"/>
                </a:lnTo>
                <a:lnTo>
                  <a:pt x="54983" y="1283424"/>
                </a:lnTo>
                <a:lnTo>
                  <a:pt x="71227" y="1326017"/>
                </a:lnTo>
                <a:lnTo>
                  <a:pt x="89403" y="1367614"/>
                </a:lnTo>
                <a:lnTo>
                  <a:pt x="109457" y="1408161"/>
                </a:lnTo>
                <a:lnTo>
                  <a:pt x="131332" y="1447602"/>
                </a:lnTo>
                <a:lnTo>
                  <a:pt x="154973" y="1485882"/>
                </a:lnTo>
                <a:lnTo>
                  <a:pt x="180327" y="1522946"/>
                </a:lnTo>
                <a:lnTo>
                  <a:pt x="207337" y="1558739"/>
                </a:lnTo>
                <a:lnTo>
                  <a:pt x="235949" y="1593206"/>
                </a:lnTo>
                <a:lnTo>
                  <a:pt x="266107" y="1626292"/>
                </a:lnTo>
                <a:lnTo>
                  <a:pt x="297757" y="1657942"/>
                </a:lnTo>
                <a:lnTo>
                  <a:pt x="330843" y="1688100"/>
                </a:lnTo>
                <a:lnTo>
                  <a:pt x="365310" y="1716712"/>
                </a:lnTo>
                <a:lnTo>
                  <a:pt x="401103" y="1743722"/>
                </a:lnTo>
                <a:lnTo>
                  <a:pt x="438167" y="1769076"/>
                </a:lnTo>
                <a:lnTo>
                  <a:pt x="476447" y="1792717"/>
                </a:lnTo>
                <a:lnTo>
                  <a:pt x="515888" y="1814592"/>
                </a:lnTo>
                <a:lnTo>
                  <a:pt x="556435" y="1834646"/>
                </a:lnTo>
                <a:lnTo>
                  <a:pt x="598032" y="1852822"/>
                </a:lnTo>
                <a:lnTo>
                  <a:pt x="640625" y="1869066"/>
                </a:lnTo>
                <a:lnTo>
                  <a:pt x="684158" y="1883323"/>
                </a:lnTo>
                <a:lnTo>
                  <a:pt x="728577" y="1895538"/>
                </a:lnTo>
                <a:lnTo>
                  <a:pt x="773826" y="1905655"/>
                </a:lnTo>
                <a:lnTo>
                  <a:pt x="819851" y="1913620"/>
                </a:lnTo>
                <a:lnTo>
                  <a:pt x="866595" y="1919377"/>
                </a:lnTo>
                <a:lnTo>
                  <a:pt x="914005" y="1922872"/>
                </a:lnTo>
                <a:lnTo>
                  <a:pt x="962025" y="1924050"/>
                </a:lnTo>
                <a:lnTo>
                  <a:pt x="1010044" y="1922872"/>
                </a:lnTo>
                <a:lnTo>
                  <a:pt x="1057454" y="1919377"/>
                </a:lnTo>
                <a:lnTo>
                  <a:pt x="1104198" y="1913620"/>
                </a:lnTo>
                <a:lnTo>
                  <a:pt x="1150223" y="1905655"/>
                </a:lnTo>
                <a:lnTo>
                  <a:pt x="1195472" y="1895538"/>
                </a:lnTo>
                <a:lnTo>
                  <a:pt x="1239891" y="1883323"/>
                </a:lnTo>
                <a:lnTo>
                  <a:pt x="1283424" y="1869066"/>
                </a:lnTo>
                <a:lnTo>
                  <a:pt x="1326017" y="1852822"/>
                </a:lnTo>
                <a:lnTo>
                  <a:pt x="1367614" y="1834646"/>
                </a:lnTo>
                <a:lnTo>
                  <a:pt x="1408161" y="1814592"/>
                </a:lnTo>
                <a:lnTo>
                  <a:pt x="1447602" y="1792717"/>
                </a:lnTo>
                <a:lnTo>
                  <a:pt x="1485882" y="1769076"/>
                </a:lnTo>
                <a:lnTo>
                  <a:pt x="1522946" y="1743722"/>
                </a:lnTo>
                <a:lnTo>
                  <a:pt x="1558739" y="1716712"/>
                </a:lnTo>
                <a:lnTo>
                  <a:pt x="1593206" y="1688100"/>
                </a:lnTo>
                <a:lnTo>
                  <a:pt x="1626292" y="1657942"/>
                </a:lnTo>
                <a:lnTo>
                  <a:pt x="1657942" y="1626292"/>
                </a:lnTo>
                <a:lnTo>
                  <a:pt x="1688100" y="1593206"/>
                </a:lnTo>
                <a:lnTo>
                  <a:pt x="1716712" y="1558739"/>
                </a:lnTo>
                <a:lnTo>
                  <a:pt x="1743722" y="1522946"/>
                </a:lnTo>
                <a:lnTo>
                  <a:pt x="1769076" y="1485882"/>
                </a:lnTo>
                <a:lnTo>
                  <a:pt x="1792717" y="1447602"/>
                </a:lnTo>
                <a:lnTo>
                  <a:pt x="1814592" y="1408161"/>
                </a:lnTo>
                <a:lnTo>
                  <a:pt x="1834646" y="1367614"/>
                </a:lnTo>
                <a:lnTo>
                  <a:pt x="1852822" y="1326017"/>
                </a:lnTo>
                <a:lnTo>
                  <a:pt x="1869066" y="1283424"/>
                </a:lnTo>
                <a:lnTo>
                  <a:pt x="1883323" y="1239891"/>
                </a:lnTo>
                <a:lnTo>
                  <a:pt x="1895538" y="1195472"/>
                </a:lnTo>
                <a:lnTo>
                  <a:pt x="1905655" y="1150223"/>
                </a:lnTo>
                <a:lnTo>
                  <a:pt x="1913620" y="1104198"/>
                </a:lnTo>
                <a:lnTo>
                  <a:pt x="1919377" y="1057454"/>
                </a:lnTo>
                <a:lnTo>
                  <a:pt x="1922872" y="1010044"/>
                </a:lnTo>
                <a:lnTo>
                  <a:pt x="1924050" y="962025"/>
                </a:lnTo>
                <a:lnTo>
                  <a:pt x="1922872" y="914016"/>
                </a:lnTo>
                <a:lnTo>
                  <a:pt x="1919377" y="866616"/>
                </a:lnTo>
                <a:lnTo>
                  <a:pt x="1913620" y="819879"/>
                </a:lnTo>
                <a:lnTo>
                  <a:pt x="1905655" y="773862"/>
                </a:lnTo>
                <a:lnTo>
                  <a:pt x="1895538" y="728619"/>
                </a:lnTo>
                <a:lnTo>
                  <a:pt x="1883323" y="684205"/>
                </a:lnTo>
                <a:lnTo>
                  <a:pt x="1869066" y="640675"/>
                </a:lnTo>
                <a:lnTo>
                  <a:pt x="1852822" y="598085"/>
                </a:lnTo>
                <a:lnTo>
                  <a:pt x="1834646" y="556490"/>
                </a:lnTo>
                <a:lnTo>
                  <a:pt x="1814592" y="515944"/>
                </a:lnTo>
                <a:lnTo>
                  <a:pt x="1792717" y="476503"/>
                </a:lnTo>
                <a:lnTo>
                  <a:pt x="1769076" y="438223"/>
                </a:lnTo>
                <a:lnTo>
                  <a:pt x="1743722" y="401158"/>
                </a:lnTo>
                <a:lnTo>
                  <a:pt x="1716712" y="365363"/>
                </a:lnTo>
                <a:lnTo>
                  <a:pt x="1688100" y="330894"/>
                </a:lnTo>
                <a:lnTo>
                  <a:pt x="1657942" y="297806"/>
                </a:lnTo>
                <a:lnTo>
                  <a:pt x="1626292" y="266153"/>
                </a:lnTo>
                <a:lnTo>
                  <a:pt x="1593206" y="235992"/>
                </a:lnTo>
                <a:lnTo>
                  <a:pt x="1558739" y="207377"/>
                </a:lnTo>
                <a:lnTo>
                  <a:pt x="1522946" y="180363"/>
                </a:lnTo>
                <a:lnTo>
                  <a:pt x="1485882" y="155006"/>
                </a:lnTo>
                <a:lnTo>
                  <a:pt x="1447602" y="131360"/>
                </a:lnTo>
                <a:lnTo>
                  <a:pt x="1408161" y="109481"/>
                </a:lnTo>
                <a:lnTo>
                  <a:pt x="1367614" y="89424"/>
                </a:lnTo>
                <a:lnTo>
                  <a:pt x="1326017" y="71244"/>
                </a:lnTo>
                <a:lnTo>
                  <a:pt x="1283424" y="54997"/>
                </a:lnTo>
                <a:lnTo>
                  <a:pt x="1239891" y="40736"/>
                </a:lnTo>
                <a:lnTo>
                  <a:pt x="1195472" y="28519"/>
                </a:lnTo>
                <a:lnTo>
                  <a:pt x="1150223" y="18399"/>
                </a:lnTo>
                <a:lnTo>
                  <a:pt x="1104198" y="10432"/>
                </a:lnTo>
                <a:lnTo>
                  <a:pt x="1057454" y="4673"/>
                </a:lnTo>
                <a:lnTo>
                  <a:pt x="1010044" y="1177"/>
                </a:lnTo>
                <a:lnTo>
                  <a:pt x="962025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/>
          <p:nvPr/>
        </p:nvSpPr>
        <p:spPr>
          <a:xfrm>
            <a:off x="3609975" y="3097022"/>
            <a:ext cx="1924050" cy="1924050"/>
          </a:xfrm>
          <a:custGeom>
            <a:avLst/>
            <a:gdLst/>
            <a:ahLst/>
            <a:cxnLst/>
            <a:rect l="l" t="t" r="r" b="b"/>
            <a:pathLst>
              <a:path w="1924050" h="1924050">
                <a:moveTo>
                  <a:pt x="0" y="962025"/>
                </a:moveTo>
                <a:lnTo>
                  <a:pt x="1177" y="914016"/>
                </a:lnTo>
                <a:lnTo>
                  <a:pt x="4672" y="866616"/>
                </a:lnTo>
                <a:lnTo>
                  <a:pt x="10429" y="819879"/>
                </a:lnTo>
                <a:lnTo>
                  <a:pt x="18394" y="773862"/>
                </a:lnTo>
                <a:lnTo>
                  <a:pt x="28511" y="728619"/>
                </a:lnTo>
                <a:lnTo>
                  <a:pt x="40726" y="684205"/>
                </a:lnTo>
                <a:lnTo>
                  <a:pt x="54983" y="640675"/>
                </a:lnTo>
                <a:lnTo>
                  <a:pt x="71227" y="598085"/>
                </a:lnTo>
                <a:lnTo>
                  <a:pt x="89403" y="556490"/>
                </a:lnTo>
                <a:lnTo>
                  <a:pt x="109457" y="515944"/>
                </a:lnTo>
                <a:lnTo>
                  <a:pt x="131332" y="476503"/>
                </a:lnTo>
                <a:lnTo>
                  <a:pt x="154973" y="438223"/>
                </a:lnTo>
                <a:lnTo>
                  <a:pt x="180327" y="401158"/>
                </a:lnTo>
                <a:lnTo>
                  <a:pt x="207337" y="365363"/>
                </a:lnTo>
                <a:lnTo>
                  <a:pt x="235949" y="330894"/>
                </a:lnTo>
                <a:lnTo>
                  <a:pt x="266107" y="297806"/>
                </a:lnTo>
                <a:lnTo>
                  <a:pt x="297757" y="266153"/>
                </a:lnTo>
                <a:lnTo>
                  <a:pt x="330843" y="235992"/>
                </a:lnTo>
                <a:lnTo>
                  <a:pt x="365310" y="207377"/>
                </a:lnTo>
                <a:lnTo>
                  <a:pt x="401103" y="180363"/>
                </a:lnTo>
                <a:lnTo>
                  <a:pt x="438167" y="155006"/>
                </a:lnTo>
                <a:lnTo>
                  <a:pt x="476447" y="131360"/>
                </a:lnTo>
                <a:lnTo>
                  <a:pt x="515888" y="109481"/>
                </a:lnTo>
                <a:lnTo>
                  <a:pt x="556435" y="89424"/>
                </a:lnTo>
                <a:lnTo>
                  <a:pt x="598032" y="71244"/>
                </a:lnTo>
                <a:lnTo>
                  <a:pt x="640625" y="54997"/>
                </a:lnTo>
                <a:lnTo>
                  <a:pt x="684158" y="40736"/>
                </a:lnTo>
                <a:lnTo>
                  <a:pt x="728577" y="28519"/>
                </a:lnTo>
                <a:lnTo>
                  <a:pt x="773826" y="18399"/>
                </a:lnTo>
                <a:lnTo>
                  <a:pt x="819851" y="10432"/>
                </a:lnTo>
                <a:lnTo>
                  <a:pt x="866595" y="4673"/>
                </a:lnTo>
                <a:lnTo>
                  <a:pt x="914005" y="1177"/>
                </a:lnTo>
                <a:lnTo>
                  <a:pt x="962025" y="0"/>
                </a:lnTo>
                <a:lnTo>
                  <a:pt x="1010044" y="1177"/>
                </a:lnTo>
                <a:lnTo>
                  <a:pt x="1057454" y="4673"/>
                </a:lnTo>
                <a:lnTo>
                  <a:pt x="1104198" y="10432"/>
                </a:lnTo>
                <a:lnTo>
                  <a:pt x="1150223" y="18399"/>
                </a:lnTo>
                <a:lnTo>
                  <a:pt x="1195472" y="28519"/>
                </a:lnTo>
                <a:lnTo>
                  <a:pt x="1239891" y="40736"/>
                </a:lnTo>
                <a:lnTo>
                  <a:pt x="1283424" y="54997"/>
                </a:lnTo>
                <a:lnTo>
                  <a:pt x="1326017" y="71244"/>
                </a:lnTo>
                <a:lnTo>
                  <a:pt x="1367614" y="89424"/>
                </a:lnTo>
                <a:lnTo>
                  <a:pt x="1408161" y="109481"/>
                </a:lnTo>
                <a:lnTo>
                  <a:pt x="1447602" y="131360"/>
                </a:lnTo>
                <a:lnTo>
                  <a:pt x="1485882" y="155006"/>
                </a:lnTo>
                <a:lnTo>
                  <a:pt x="1522946" y="180363"/>
                </a:lnTo>
                <a:lnTo>
                  <a:pt x="1558739" y="207377"/>
                </a:lnTo>
                <a:lnTo>
                  <a:pt x="1593206" y="235992"/>
                </a:lnTo>
                <a:lnTo>
                  <a:pt x="1626292" y="266153"/>
                </a:lnTo>
                <a:lnTo>
                  <a:pt x="1657942" y="297806"/>
                </a:lnTo>
                <a:lnTo>
                  <a:pt x="1688100" y="330894"/>
                </a:lnTo>
                <a:lnTo>
                  <a:pt x="1716712" y="365363"/>
                </a:lnTo>
                <a:lnTo>
                  <a:pt x="1743722" y="401158"/>
                </a:lnTo>
                <a:lnTo>
                  <a:pt x="1769076" y="438223"/>
                </a:lnTo>
                <a:lnTo>
                  <a:pt x="1792717" y="476503"/>
                </a:lnTo>
                <a:lnTo>
                  <a:pt x="1814592" y="515944"/>
                </a:lnTo>
                <a:lnTo>
                  <a:pt x="1834646" y="556490"/>
                </a:lnTo>
                <a:lnTo>
                  <a:pt x="1852822" y="598085"/>
                </a:lnTo>
                <a:lnTo>
                  <a:pt x="1869066" y="640675"/>
                </a:lnTo>
                <a:lnTo>
                  <a:pt x="1883323" y="684205"/>
                </a:lnTo>
                <a:lnTo>
                  <a:pt x="1895538" y="728619"/>
                </a:lnTo>
                <a:lnTo>
                  <a:pt x="1905655" y="773862"/>
                </a:lnTo>
                <a:lnTo>
                  <a:pt x="1913620" y="819879"/>
                </a:lnTo>
                <a:lnTo>
                  <a:pt x="1919377" y="866616"/>
                </a:lnTo>
                <a:lnTo>
                  <a:pt x="1922872" y="914016"/>
                </a:lnTo>
                <a:lnTo>
                  <a:pt x="1924050" y="962025"/>
                </a:lnTo>
                <a:lnTo>
                  <a:pt x="1922872" y="1010044"/>
                </a:lnTo>
                <a:lnTo>
                  <a:pt x="1919377" y="1057454"/>
                </a:lnTo>
                <a:lnTo>
                  <a:pt x="1913620" y="1104198"/>
                </a:lnTo>
                <a:lnTo>
                  <a:pt x="1905655" y="1150223"/>
                </a:lnTo>
                <a:lnTo>
                  <a:pt x="1895538" y="1195472"/>
                </a:lnTo>
                <a:lnTo>
                  <a:pt x="1883323" y="1239891"/>
                </a:lnTo>
                <a:lnTo>
                  <a:pt x="1869066" y="1283424"/>
                </a:lnTo>
                <a:lnTo>
                  <a:pt x="1852822" y="1326017"/>
                </a:lnTo>
                <a:lnTo>
                  <a:pt x="1834646" y="1367614"/>
                </a:lnTo>
                <a:lnTo>
                  <a:pt x="1814592" y="1408161"/>
                </a:lnTo>
                <a:lnTo>
                  <a:pt x="1792717" y="1447602"/>
                </a:lnTo>
                <a:lnTo>
                  <a:pt x="1769076" y="1485882"/>
                </a:lnTo>
                <a:lnTo>
                  <a:pt x="1743722" y="1522946"/>
                </a:lnTo>
                <a:lnTo>
                  <a:pt x="1716712" y="1558739"/>
                </a:lnTo>
                <a:lnTo>
                  <a:pt x="1688100" y="1593206"/>
                </a:lnTo>
                <a:lnTo>
                  <a:pt x="1657942" y="1626292"/>
                </a:lnTo>
                <a:lnTo>
                  <a:pt x="1626292" y="1657942"/>
                </a:lnTo>
                <a:lnTo>
                  <a:pt x="1593206" y="1688100"/>
                </a:lnTo>
                <a:lnTo>
                  <a:pt x="1558739" y="1716712"/>
                </a:lnTo>
                <a:lnTo>
                  <a:pt x="1522946" y="1743722"/>
                </a:lnTo>
                <a:lnTo>
                  <a:pt x="1485882" y="1769076"/>
                </a:lnTo>
                <a:lnTo>
                  <a:pt x="1447602" y="1792717"/>
                </a:lnTo>
                <a:lnTo>
                  <a:pt x="1408161" y="1814592"/>
                </a:lnTo>
                <a:lnTo>
                  <a:pt x="1367614" y="1834646"/>
                </a:lnTo>
                <a:lnTo>
                  <a:pt x="1326017" y="1852822"/>
                </a:lnTo>
                <a:lnTo>
                  <a:pt x="1283424" y="1869066"/>
                </a:lnTo>
                <a:lnTo>
                  <a:pt x="1239891" y="1883323"/>
                </a:lnTo>
                <a:lnTo>
                  <a:pt x="1195472" y="1895538"/>
                </a:lnTo>
                <a:lnTo>
                  <a:pt x="1150223" y="1905655"/>
                </a:lnTo>
                <a:lnTo>
                  <a:pt x="1104198" y="1913620"/>
                </a:lnTo>
                <a:lnTo>
                  <a:pt x="1057454" y="1919377"/>
                </a:lnTo>
                <a:lnTo>
                  <a:pt x="1010044" y="1922872"/>
                </a:lnTo>
                <a:lnTo>
                  <a:pt x="962025" y="1924050"/>
                </a:lnTo>
                <a:lnTo>
                  <a:pt x="914005" y="1922872"/>
                </a:lnTo>
                <a:lnTo>
                  <a:pt x="866595" y="1919377"/>
                </a:lnTo>
                <a:lnTo>
                  <a:pt x="819851" y="1913620"/>
                </a:lnTo>
                <a:lnTo>
                  <a:pt x="773826" y="1905655"/>
                </a:lnTo>
                <a:lnTo>
                  <a:pt x="728577" y="1895538"/>
                </a:lnTo>
                <a:lnTo>
                  <a:pt x="684158" y="1883323"/>
                </a:lnTo>
                <a:lnTo>
                  <a:pt x="640625" y="1869066"/>
                </a:lnTo>
                <a:lnTo>
                  <a:pt x="598032" y="1852822"/>
                </a:lnTo>
                <a:lnTo>
                  <a:pt x="556435" y="1834646"/>
                </a:lnTo>
                <a:lnTo>
                  <a:pt x="515888" y="1814592"/>
                </a:lnTo>
                <a:lnTo>
                  <a:pt x="476447" y="1792717"/>
                </a:lnTo>
                <a:lnTo>
                  <a:pt x="438167" y="1769076"/>
                </a:lnTo>
                <a:lnTo>
                  <a:pt x="401103" y="1743722"/>
                </a:lnTo>
                <a:lnTo>
                  <a:pt x="365310" y="1716712"/>
                </a:lnTo>
                <a:lnTo>
                  <a:pt x="330843" y="1688100"/>
                </a:lnTo>
                <a:lnTo>
                  <a:pt x="297757" y="1657942"/>
                </a:lnTo>
                <a:lnTo>
                  <a:pt x="266107" y="1626292"/>
                </a:lnTo>
                <a:lnTo>
                  <a:pt x="235949" y="1593206"/>
                </a:lnTo>
                <a:lnTo>
                  <a:pt x="207337" y="1558739"/>
                </a:lnTo>
                <a:lnTo>
                  <a:pt x="180327" y="1522946"/>
                </a:lnTo>
                <a:lnTo>
                  <a:pt x="154973" y="1485882"/>
                </a:lnTo>
                <a:lnTo>
                  <a:pt x="131332" y="1447602"/>
                </a:lnTo>
                <a:lnTo>
                  <a:pt x="109457" y="1408161"/>
                </a:lnTo>
                <a:lnTo>
                  <a:pt x="89403" y="1367614"/>
                </a:lnTo>
                <a:lnTo>
                  <a:pt x="71227" y="1326017"/>
                </a:lnTo>
                <a:lnTo>
                  <a:pt x="54983" y="1283424"/>
                </a:lnTo>
                <a:lnTo>
                  <a:pt x="40726" y="1239891"/>
                </a:lnTo>
                <a:lnTo>
                  <a:pt x="28511" y="1195472"/>
                </a:lnTo>
                <a:lnTo>
                  <a:pt x="18394" y="1150223"/>
                </a:lnTo>
                <a:lnTo>
                  <a:pt x="10429" y="1104198"/>
                </a:lnTo>
                <a:lnTo>
                  <a:pt x="4672" y="1057454"/>
                </a:lnTo>
                <a:lnTo>
                  <a:pt x="1177" y="1010044"/>
                </a:lnTo>
                <a:lnTo>
                  <a:pt x="0" y="9620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/>
          <p:cNvSpPr txBox="1"/>
          <p:nvPr/>
        </p:nvSpPr>
        <p:spPr>
          <a:xfrm>
            <a:off x="4092066" y="3870197"/>
            <a:ext cx="9601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000" spc="1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PO</a:t>
            </a:r>
          </a:p>
        </p:txBody>
      </p:sp>
      <p:sp>
        <p:nvSpPr>
          <p:cNvPr id="34" name="object 17"/>
          <p:cNvSpPr/>
          <p:nvPr/>
        </p:nvSpPr>
        <p:spPr>
          <a:xfrm>
            <a:off x="2345689" y="2478532"/>
            <a:ext cx="1356360" cy="1064895"/>
          </a:xfrm>
          <a:custGeom>
            <a:avLst/>
            <a:gdLst/>
            <a:ahLst/>
            <a:cxnLst/>
            <a:rect l="l" t="t" r="r" b="b"/>
            <a:pathLst>
              <a:path w="1356360" h="1064895">
                <a:moveTo>
                  <a:pt x="184404" y="0"/>
                </a:moveTo>
                <a:lnTo>
                  <a:pt x="0" y="272414"/>
                </a:lnTo>
                <a:lnTo>
                  <a:pt x="1036827" y="974089"/>
                </a:lnTo>
                <a:lnTo>
                  <a:pt x="975360" y="1064894"/>
                </a:lnTo>
                <a:lnTo>
                  <a:pt x="1356106" y="991488"/>
                </a:lnTo>
                <a:lnTo>
                  <a:pt x="1300212" y="701675"/>
                </a:lnTo>
                <a:lnTo>
                  <a:pt x="1221232" y="701675"/>
                </a:lnTo>
                <a:lnTo>
                  <a:pt x="184404" y="0"/>
                </a:lnTo>
                <a:close/>
              </a:path>
              <a:path w="1356360" h="1064895">
                <a:moveTo>
                  <a:pt x="1282700" y="610869"/>
                </a:moveTo>
                <a:lnTo>
                  <a:pt x="1221232" y="701675"/>
                </a:lnTo>
                <a:lnTo>
                  <a:pt x="1300212" y="701675"/>
                </a:lnTo>
                <a:lnTo>
                  <a:pt x="1282700" y="610869"/>
                </a:lnTo>
                <a:close/>
              </a:path>
            </a:pathLst>
          </a:custGeom>
          <a:solidFill>
            <a:srgbClr val="AA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/>
        </p:nvSpPr>
        <p:spPr>
          <a:xfrm>
            <a:off x="1524000" y="1883536"/>
            <a:ext cx="1828164" cy="1462405"/>
          </a:xfrm>
          <a:custGeom>
            <a:avLst/>
            <a:gdLst/>
            <a:ahLst/>
            <a:cxnLst/>
            <a:rect l="l" t="t" r="r" b="b"/>
            <a:pathLst>
              <a:path w="1828164" h="1462404">
                <a:moveTo>
                  <a:pt x="1681607" y="0"/>
                </a:moveTo>
                <a:lnTo>
                  <a:pt x="146176" y="0"/>
                </a:lnTo>
                <a:lnTo>
                  <a:pt x="99958" y="7461"/>
                </a:lnTo>
                <a:lnTo>
                  <a:pt x="59829" y="28236"/>
                </a:lnTo>
                <a:lnTo>
                  <a:pt x="28191" y="59911"/>
                </a:lnTo>
                <a:lnTo>
                  <a:pt x="7448" y="100071"/>
                </a:lnTo>
                <a:lnTo>
                  <a:pt x="0" y="146303"/>
                </a:lnTo>
                <a:lnTo>
                  <a:pt x="0" y="1316101"/>
                </a:lnTo>
                <a:lnTo>
                  <a:pt x="7448" y="1362319"/>
                </a:lnTo>
                <a:lnTo>
                  <a:pt x="28191" y="1402448"/>
                </a:lnTo>
                <a:lnTo>
                  <a:pt x="59829" y="1434086"/>
                </a:lnTo>
                <a:lnTo>
                  <a:pt x="99958" y="1454829"/>
                </a:lnTo>
                <a:lnTo>
                  <a:pt x="146176" y="1462277"/>
                </a:lnTo>
                <a:lnTo>
                  <a:pt x="1681607" y="1462277"/>
                </a:lnTo>
                <a:lnTo>
                  <a:pt x="1727825" y="1454829"/>
                </a:lnTo>
                <a:lnTo>
                  <a:pt x="1767954" y="1434086"/>
                </a:lnTo>
                <a:lnTo>
                  <a:pt x="1799592" y="1402448"/>
                </a:lnTo>
                <a:lnTo>
                  <a:pt x="1820335" y="1362319"/>
                </a:lnTo>
                <a:lnTo>
                  <a:pt x="1827784" y="1316101"/>
                </a:lnTo>
                <a:lnTo>
                  <a:pt x="1827784" y="146303"/>
                </a:lnTo>
                <a:lnTo>
                  <a:pt x="1820335" y="100071"/>
                </a:lnTo>
                <a:lnTo>
                  <a:pt x="1799592" y="59911"/>
                </a:lnTo>
                <a:lnTo>
                  <a:pt x="1767954" y="28236"/>
                </a:lnTo>
                <a:lnTo>
                  <a:pt x="1727825" y="7461"/>
                </a:lnTo>
                <a:lnTo>
                  <a:pt x="16816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9"/>
          <p:cNvSpPr/>
          <p:nvPr/>
        </p:nvSpPr>
        <p:spPr>
          <a:xfrm>
            <a:off x="1524000" y="1883536"/>
            <a:ext cx="1828164" cy="1462405"/>
          </a:xfrm>
          <a:custGeom>
            <a:avLst/>
            <a:gdLst/>
            <a:ahLst/>
            <a:cxnLst/>
            <a:rect l="l" t="t" r="r" b="b"/>
            <a:pathLst>
              <a:path w="1828164" h="1462404">
                <a:moveTo>
                  <a:pt x="0" y="146303"/>
                </a:moveTo>
                <a:lnTo>
                  <a:pt x="7448" y="100071"/>
                </a:lnTo>
                <a:lnTo>
                  <a:pt x="28191" y="59911"/>
                </a:lnTo>
                <a:lnTo>
                  <a:pt x="59829" y="28236"/>
                </a:lnTo>
                <a:lnTo>
                  <a:pt x="99958" y="7461"/>
                </a:lnTo>
                <a:lnTo>
                  <a:pt x="146176" y="0"/>
                </a:lnTo>
                <a:lnTo>
                  <a:pt x="1681607" y="0"/>
                </a:lnTo>
                <a:lnTo>
                  <a:pt x="1727825" y="7461"/>
                </a:lnTo>
                <a:lnTo>
                  <a:pt x="1767954" y="28236"/>
                </a:lnTo>
                <a:lnTo>
                  <a:pt x="1799592" y="59911"/>
                </a:lnTo>
                <a:lnTo>
                  <a:pt x="1820335" y="100071"/>
                </a:lnTo>
                <a:lnTo>
                  <a:pt x="1827784" y="146303"/>
                </a:lnTo>
                <a:lnTo>
                  <a:pt x="1827784" y="1316101"/>
                </a:lnTo>
                <a:lnTo>
                  <a:pt x="1820335" y="1362319"/>
                </a:lnTo>
                <a:lnTo>
                  <a:pt x="1799592" y="1402448"/>
                </a:lnTo>
                <a:lnTo>
                  <a:pt x="1767954" y="1434086"/>
                </a:lnTo>
                <a:lnTo>
                  <a:pt x="1727825" y="1454829"/>
                </a:lnTo>
                <a:lnTo>
                  <a:pt x="1681607" y="1462277"/>
                </a:lnTo>
                <a:lnTo>
                  <a:pt x="146176" y="1462277"/>
                </a:lnTo>
                <a:lnTo>
                  <a:pt x="99958" y="1454829"/>
                </a:lnTo>
                <a:lnTo>
                  <a:pt x="59829" y="1434086"/>
                </a:lnTo>
                <a:lnTo>
                  <a:pt x="28191" y="1402448"/>
                </a:lnTo>
                <a:lnTo>
                  <a:pt x="7448" y="1362319"/>
                </a:lnTo>
                <a:lnTo>
                  <a:pt x="0" y="1316101"/>
                </a:lnTo>
                <a:lnTo>
                  <a:pt x="0" y="14630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0"/>
          <p:cNvSpPr txBox="1"/>
          <p:nvPr/>
        </p:nvSpPr>
        <p:spPr>
          <a:xfrm>
            <a:off x="1627377" y="2030983"/>
            <a:ext cx="1621155" cy="111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AFF</a:t>
            </a:r>
            <a:r>
              <a:rPr sz="200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TTI</a:t>
            </a:r>
            <a:r>
              <a:rPr sz="2000" spc="-10" dirty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ITÀ</a:t>
            </a:r>
          </a:p>
          <a:p>
            <a:pPr marL="68580" marR="62865" algn="ctr">
              <a:lnSpc>
                <a:spcPct val="86300"/>
              </a:lnSpc>
              <a:spcBef>
                <a:spcPts val="165"/>
              </a:spcBef>
            </a:pPr>
            <a:r>
              <a:rPr sz="2000" spc="5" dirty="0">
                <a:solidFill>
                  <a:srgbClr val="FFFF00"/>
                </a:solidFill>
                <a:latin typeface="Arial"/>
                <a:cs typeface="Arial"/>
              </a:rPr>
              <a:t>…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relazioni</a:t>
            </a:r>
            <a:r>
              <a:rPr sz="2000" spc="-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e  immagine di  </a:t>
            </a:r>
            <a:r>
              <a:rPr sz="2000" spc="5" dirty="0">
                <a:solidFill>
                  <a:srgbClr val="FFFF00"/>
                </a:solidFill>
                <a:latin typeface="Arial"/>
                <a:cs typeface="Arial"/>
              </a:rPr>
              <a:t>sè</a:t>
            </a:r>
            <a:endParaRPr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0" name="object 21"/>
          <p:cNvSpPr/>
          <p:nvPr/>
        </p:nvSpPr>
        <p:spPr>
          <a:xfrm>
            <a:off x="5433821" y="2433320"/>
            <a:ext cx="1362075" cy="1089660"/>
          </a:xfrm>
          <a:custGeom>
            <a:avLst/>
            <a:gdLst/>
            <a:ahLst/>
            <a:cxnLst/>
            <a:rect l="l" t="t" r="r" b="b"/>
            <a:pathLst>
              <a:path w="1362075" h="1089660">
                <a:moveTo>
                  <a:pt x="67310" y="640460"/>
                </a:moveTo>
                <a:lnTo>
                  <a:pt x="0" y="1022350"/>
                </a:lnTo>
                <a:lnTo>
                  <a:pt x="381888" y="1089659"/>
                </a:lnTo>
                <a:lnTo>
                  <a:pt x="318897" y="999743"/>
                </a:lnTo>
                <a:lnTo>
                  <a:pt x="703828" y="730250"/>
                </a:lnTo>
                <a:lnTo>
                  <a:pt x="130175" y="730250"/>
                </a:lnTo>
                <a:lnTo>
                  <a:pt x="67310" y="640460"/>
                </a:lnTo>
                <a:close/>
              </a:path>
              <a:path w="1362075" h="1089660">
                <a:moveTo>
                  <a:pt x="1173226" y="0"/>
                </a:moveTo>
                <a:lnTo>
                  <a:pt x="130175" y="730250"/>
                </a:lnTo>
                <a:lnTo>
                  <a:pt x="703828" y="730250"/>
                </a:lnTo>
                <a:lnTo>
                  <a:pt x="1361948" y="269493"/>
                </a:lnTo>
                <a:lnTo>
                  <a:pt x="1173226" y="0"/>
                </a:lnTo>
                <a:close/>
              </a:path>
            </a:pathLst>
          </a:custGeom>
          <a:solidFill>
            <a:srgbClr val="AA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2"/>
          <p:cNvSpPr/>
          <p:nvPr/>
        </p:nvSpPr>
        <p:spPr>
          <a:xfrm>
            <a:off x="5787516" y="1836927"/>
            <a:ext cx="1828164" cy="1462405"/>
          </a:xfrm>
          <a:custGeom>
            <a:avLst/>
            <a:gdLst/>
            <a:ahLst/>
            <a:cxnLst/>
            <a:rect l="l" t="t" r="r" b="b"/>
            <a:pathLst>
              <a:path w="1828165" h="1462404">
                <a:moveTo>
                  <a:pt x="1681607" y="0"/>
                </a:moveTo>
                <a:lnTo>
                  <a:pt x="146177" y="0"/>
                </a:lnTo>
                <a:lnTo>
                  <a:pt x="99958" y="7448"/>
                </a:lnTo>
                <a:lnTo>
                  <a:pt x="59829" y="28191"/>
                </a:lnTo>
                <a:lnTo>
                  <a:pt x="28191" y="59829"/>
                </a:lnTo>
                <a:lnTo>
                  <a:pt x="7448" y="99958"/>
                </a:lnTo>
                <a:lnTo>
                  <a:pt x="0" y="146176"/>
                </a:lnTo>
                <a:lnTo>
                  <a:pt x="0" y="1315974"/>
                </a:lnTo>
                <a:lnTo>
                  <a:pt x="7448" y="1362206"/>
                </a:lnTo>
                <a:lnTo>
                  <a:pt x="28191" y="1402366"/>
                </a:lnTo>
                <a:lnTo>
                  <a:pt x="59829" y="1434041"/>
                </a:lnTo>
                <a:lnTo>
                  <a:pt x="99958" y="1454816"/>
                </a:lnTo>
                <a:lnTo>
                  <a:pt x="146177" y="1462277"/>
                </a:lnTo>
                <a:lnTo>
                  <a:pt x="1681607" y="1462277"/>
                </a:lnTo>
                <a:lnTo>
                  <a:pt x="1727825" y="1454816"/>
                </a:lnTo>
                <a:lnTo>
                  <a:pt x="1767954" y="1434041"/>
                </a:lnTo>
                <a:lnTo>
                  <a:pt x="1799592" y="1402366"/>
                </a:lnTo>
                <a:lnTo>
                  <a:pt x="1820335" y="1362206"/>
                </a:lnTo>
                <a:lnTo>
                  <a:pt x="1827784" y="1315974"/>
                </a:lnTo>
                <a:lnTo>
                  <a:pt x="1827784" y="146176"/>
                </a:lnTo>
                <a:lnTo>
                  <a:pt x="1820335" y="99958"/>
                </a:lnTo>
                <a:lnTo>
                  <a:pt x="1799592" y="59829"/>
                </a:lnTo>
                <a:lnTo>
                  <a:pt x="1767954" y="28191"/>
                </a:lnTo>
                <a:lnTo>
                  <a:pt x="1727825" y="7448"/>
                </a:lnTo>
                <a:lnTo>
                  <a:pt x="16816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3"/>
          <p:cNvSpPr/>
          <p:nvPr/>
        </p:nvSpPr>
        <p:spPr>
          <a:xfrm>
            <a:off x="5787516" y="1836927"/>
            <a:ext cx="1828164" cy="1462405"/>
          </a:xfrm>
          <a:custGeom>
            <a:avLst/>
            <a:gdLst/>
            <a:ahLst/>
            <a:cxnLst/>
            <a:rect l="l" t="t" r="r" b="b"/>
            <a:pathLst>
              <a:path w="1828165" h="1462404">
                <a:moveTo>
                  <a:pt x="0" y="146176"/>
                </a:moveTo>
                <a:lnTo>
                  <a:pt x="7448" y="99958"/>
                </a:lnTo>
                <a:lnTo>
                  <a:pt x="28191" y="59829"/>
                </a:lnTo>
                <a:lnTo>
                  <a:pt x="59829" y="28191"/>
                </a:lnTo>
                <a:lnTo>
                  <a:pt x="99958" y="7448"/>
                </a:lnTo>
                <a:lnTo>
                  <a:pt x="146177" y="0"/>
                </a:lnTo>
                <a:lnTo>
                  <a:pt x="1681607" y="0"/>
                </a:lnTo>
                <a:lnTo>
                  <a:pt x="1727825" y="7448"/>
                </a:lnTo>
                <a:lnTo>
                  <a:pt x="1767954" y="28191"/>
                </a:lnTo>
                <a:lnTo>
                  <a:pt x="1799592" y="59829"/>
                </a:lnTo>
                <a:lnTo>
                  <a:pt x="1820335" y="99958"/>
                </a:lnTo>
                <a:lnTo>
                  <a:pt x="1827784" y="146176"/>
                </a:lnTo>
                <a:lnTo>
                  <a:pt x="1827784" y="1315974"/>
                </a:lnTo>
                <a:lnTo>
                  <a:pt x="1820335" y="1362206"/>
                </a:lnTo>
                <a:lnTo>
                  <a:pt x="1799592" y="1402366"/>
                </a:lnTo>
                <a:lnTo>
                  <a:pt x="1767954" y="1434041"/>
                </a:lnTo>
                <a:lnTo>
                  <a:pt x="1727825" y="1454816"/>
                </a:lnTo>
                <a:lnTo>
                  <a:pt x="1681607" y="1462277"/>
                </a:lnTo>
                <a:lnTo>
                  <a:pt x="146177" y="1462277"/>
                </a:lnTo>
                <a:lnTo>
                  <a:pt x="99958" y="1454816"/>
                </a:lnTo>
                <a:lnTo>
                  <a:pt x="59829" y="1434041"/>
                </a:lnTo>
                <a:lnTo>
                  <a:pt x="28191" y="1402366"/>
                </a:lnTo>
                <a:lnTo>
                  <a:pt x="7448" y="1362206"/>
                </a:lnTo>
                <a:lnTo>
                  <a:pt x="0" y="1315974"/>
                </a:lnTo>
                <a:lnTo>
                  <a:pt x="0" y="14617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4"/>
          <p:cNvSpPr txBox="1"/>
          <p:nvPr/>
        </p:nvSpPr>
        <p:spPr>
          <a:xfrm>
            <a:off x="5969253" y="2004415"/>
            <a:ext cx="1465580" cy="101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62865" indent="15240">
              <a:lnSpc>
                <a:spcPct val="12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00"/>
                </a:solidFill>
                <a:latin typeface="Arial"/>
                <a:cs typeface="Arial"/>
              </a:rPr>
              <a:t>RAPPORTI 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SOCIALI</a:t>
            </a:r>
            <a:r>
              <a:rPr sz="2000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…</a:t>
            </a:r>
          </a:p>
          <a:p>
            <a:pPr marL="12700">
              <a:lnSpc>
                <a:spcPts val="2065"/>
              </a:lnSpc>
            </a:pP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famiglia,</a:t>
            </a:r>
            <a:r>
              <a:rPr sz="2000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00"/>
                </a:solidFill>
                <a:latin typeface="Arial"/>
                <a:cs typeface="Arial"/>
              </a:rPr>
              <a:t>pari</a:t>
            </a:r>
          </a:p>
        </p:txBody>
      </p:sp>
      <p:sp>
        <p:nvSpPr>
          <p:cNvPr id="45" name="object 25"/>
          <p:cNvSpPr/>
          <p:nvPr/>
        </p:nvSpPr>
        <p:spPr>
          <a:xfrm>
            <a:off x="533400" y="5533644"/>
            <a:ext cx="8366759" cy="926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7"/>
          <p:cNvSpPr txBox="1"/>
          <p:nvPr/>
        </p:nvSpPr>
        <p:spPr>
          <a:xfrm>
            <a:off x="381000" y="5257800"/>
            <a:ext cx="8353425" cy="66877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vert="horz" wrap="square" lIns="0" tIns="235585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855"/>
              </a:spcBef>
            </a:pPr>
            <a:r>
              <a:rPr sz="2800" b="1" spc="-5" dirty="0">
                <a:solidFill>
                  <a:srgbClr val="0070C0"/>
                </a:solidFill>
                <a:latin typeface="Arial"/>
                <a:cs typeface="Arial"/>
              </a:rPr>
              <a:t>I cambiamenti sono sia ESTERNI </a:t>
            </a:r>
            <a:r>
              <a:rPr sz="2800" b="1" spc="-5" dirty="0" err="1">
                <a:solidFill>
                  <a:srgbClr val="0070C0"/>
                </a:solidFill>
                <a:latin typeface="Arial"/>
                <a:cs typeface="Arial"/>
              </a:rPr>
              <a:t>che</a:t>
            </a:r>
            <a:r>
              <a:rPr sz="2800" b="1" spc="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INTERNI</a:t>
            </a:r>
            <a:endParaRPr lang="it-IT" sz="2800" b="1" spc="-5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8" grpId="0"/>
      <p:bldP spid="31" grpId="0" animBg="1"/>
      <p:bldP spid="32" grpId="0" animBg="1"/>
      <p:bldP spid="33" grpId="0"/>
      <p:bldP spid="34" grpId="0" animBg="1"/>
      <p:bldP spid="37" grpId="0" animBg="1"/>
      <p:bldP spid="38" grpId="0" animBg="1"/>
      <p:bldP spid="39" grpId="0"/>
      <p:bldP spid="40" grpId="0" animBg="1"/>
      <p:bldP spid="41" grpId="0" animBg="1"/>
      <p:bldP spid="43" grpId="0" animBg="1"/>
      <p:bldP spid="44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 compiti dell’adolescente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5"/>
          <p:cNvSpPr/>
          <p:nvPr/>
        </p:nvSpPr>
        <p:spPr>
          <a:xfrm>
            <a:off x="533400" y="5533644"/>
            <a:ext cx="8366759" cy="926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CasellaDiTesto 45"/>
          <p:cNvSpPr txBox="1"/>
          <p:nvPr/>
        </p:nvSpPr>
        <p:spPr>
          <a:xfrm>
            <a:off x="228600" y="4800600"/>
            <a:ext cx="8610600" cy="112646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8415" marR="5080" indent="-6350" algn="ctr">
              <a:lnSpc>
                <a:spcPct val="80000"/>
              </a:lnSpc>
              <a:spcBef>
                <a:spcPts val="765"/>
              </a:spcBef>
            </a:pP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L’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adolescenza è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per definizione un periodo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di 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transizione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in cui il giovane è chiamato ad  </a:t>
            </a:r>
            <a:r>
              <a:rPr lang="it-IT" sz="2800" b="1" dirty="0" smtClean="0">
                <a:solidFill>
                  <a:srgbClr val="0070C0"/>
                </a:solidFill>
                <a:latin typeface="Arial"/>
                <a:cs typeface="Arial"/>
              </a:rPr>
              <a:t>assolvere diversi </a:t>
            </a:r>
            <a:r>
              <a:rPr lang="it-IT" sz="2800" b="1" spc="-5" dirty="0" smtClean="0">
                <a:solidFill>
                  <a:srgbClr val="0070C0"/>
                </a:solidFill>
                <a:latin typeface="Arial"/>
                <a:cs typeface="Arial"/>
              </a:rPr>
              <a:t>compiti.</a:t>
            </a:r>
            <a:endParaRPr lang="it-IT"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48" name="object 38"/>
          <p:cNvSpPr/>
          <p:nvPr/>
        </p:nvSpPr>
        <p:spPr>
          <a:xfrm>
            <a:off x="1828800" y="1524000"/>
            <a:ext cx="5410200" cy="2976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I compiti dell’adolescente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5"/>
          <p:cNvSpPr/>
          <p:nvPr/>
        </p:nvSpPr>
        <p:spPr>
          <a:xfrm>
            <a:off x="533400" y="5533644"/>
            <a:ext cx="8366759" cy="926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CasellaDiTesto 45"/>
          <p:cNvSpPr txBox="1"/>
          <p:nvPr/>
        </p:nvSpPr>
        <p:spPr>
          <a:xfrm>
            <a:off x="228600" y="1447800"/>
            <a:ext cx="8610600" cy="4765407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60363" marR="395605" indent="-349250">
              <a:lnSpc>
                <a:spcPts val="2590"/>
              </a:lnSpc>
              <a:spcBef>
                <a:spcPts val="425"/>
              </a:spcBef>
              <a:buClr>
                <a:srgbClr val="99FF99"/>
              </a:buClr>
              <a:buSzPct val="79166"/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Instaurare</a:t>
            </a:r>
            <a:r>
              <a:rPr lang="it-IT" sz="2400" spc="-5" dirty="0" smtClean="0">
                <a:latin typeface="Arial"/>
                <a:cs typeface="Arial"/>
              </a:rPr>
              <a:t> nuove relazioni con i coetanei di entrambi i   sessi.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Acquistare</a:t>
            </a:r>
            <a:r>
              <a:rPr lang="it-IT" sz="2400" spc="-5" dirty="0" smtClean="0">
                <a:latin typeface="Arial"/>
                <a:cs typeface="Arial"/>
              </a:rPr>
              <a:t> un ruolo sociale femminile o</a:t>
            </a:r>
            <a:r>
              <a:rPr lang="it-IT" sz="2400" spc="8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maschile.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Accettare</a:t>
            </a:r>
            <a:r>
              <a:rPr lang="it-IT" sz="2400" spc="-5" dirty="0" smtClean="0">
                <a:latin typeface="Arial"/>
                <a:cs typeface="Arial"/>
              </a:rPr>
              <a:t> il proprio corpo ed usarlo in maniera</a:t>
            </a:r>
            <a:r>
              <a:rPr lang="it-IT" sz="2400" spc="15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efficace.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Acquisire</a:t>
            </a:r>
            <a:r>
              <a:rPr lang="it-IT" sz="2400" spc="-5" dirty="0" smtClean="0">
                <a:latin typeface="Arial"/>
                <a:cs typeface="Arial"/>
              </a:rPr>
              <a:t> indipendenza emotiva dai genitori e altri</a:t>
            </a:r>
            <a:r>
              <a:rPr lang="it-IT" sz="2400" spc="18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adulti.</a:t>
            </a:r>
            <a:endParaRPr lang="it-IT" sz="2400" dirty="0" smtClean="0">
              <a:latin typeface="Arial"/>
              <a:cs typeface="Arial"/>
            </a:endParaRPr>
          </a:p>
          <a:p>
            <a:pPr marL="354965" marR="307975" indent="-342900">
              <a:lnSpc>
                <a:spcPts val="2590"/>
              </a:lnSpc>
              <a:spcBef>
                <a:spcPts val="62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Raggiungere</a:t>
            </a:r>
            <a:r>
              <a:rPr lang="it-IT" sz="2400" spc="-5" dirty="0" smtClean="0">
                <a:latin typeface="Arial"/>
                <a:cs typeface="Arial"/>
              </a:rPr>
              <a:t> la sicurezza di indipendenza emotiva dai  genitori e altri</a:t>
            </a:r>
            <a:r>
              <a:rPr lang="it-IT" sz="2400" spc="5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adulti.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Raggiungere</a:t>
            </a:r>
            <a:r>
              <a:rPr lang="it-IT" sz="2400" spc="-5" dirty="0" smtClean="0">
                <a:latin typeface="Arial"/>
                <a:cs typeface="Arial"/>
              </a:rPr>
              <a:t> la sicurezza di indipendenza</a:t>
            </a:r>
            <a:r>
              <a:rPr lang="it-IT" sz="2400" spc="13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economica.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Prepararsi</a:t>
            </a:r>
            <a:r>
              <a:rPr lang="it-IT" sz="2400" spc="-5" dirty="0" smtClean="0">
                <a:latin typeface="Arial"/>
                <a:cs typeface="Arial"/>
              </a:rPr>
              <a:t> per un’occupazione o</a:t>
            </a:r>
            <a:r>
              <a:rPr lang="it-IT" sz="2400" spc="6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professione.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Sviluppare</a:t>
            </a:r>
            <a:r>
              <a:rPr lang="it-IT" sz="2400" spc="-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la competenza</a:t>
            </a:r>
            <a:r>
              <a:rPr lang="it-IT" sz="2400" spc="20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civica.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Acquisire</a:t>
            </a:r>
            <a:r>
              <a:rPr lang="it-IT" sz="2400" spc="-5" dirty="0" smtClean="0">
                <a:latin typeface="Arial"/>
                <a:cs typeface="Arial"/>
              </a:rPr>
              <a:t> un comportamento socialmente</a:t>
            </a:r>
            <a:r>
              <a:rPr lang="it-IT" sz="2400" spc="114" dirty="0" smtClean="0">
                <a:latin typeface="Arial"/>
                <a:cs typeface="Arial"/>
              </a:rPr>
              <a:t> </a:t>
            </a:r>
            <a:r>
              <a:rPr lang="it-IT" sz="2400" spc="-5" dirty="0" smtClean="0">
                <a:latin typeface="Arial"/>
                <a:cs typeface="Arial"/>
              </a:rPr>
              <a:t>responsabile.</a:t>
            </a:r>
            <a:endParaRPr lang="it-IT" sz="24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rgbClr val="FF0000"/>
                </a:solidFill>
                <a:latin typeface="Arial"/>
                <a:cs typeface="Arial"/>
              </a:rPr>
              <a:t>Acquisire</a:t>
            </a:r>
            <a:r>
              <a:rPr lang="it-IT" sz="2400" spc="-5" dirty="0" smtClean="0">
                <a:latin typeface="Arial"/>
                <a:cs typeface="Arial"/>
              </a:rPr>
              <a:t> un </a:t>
            </a:r>
            <a:r>
              <a:rPr lang="it-IT" sz="2400" dirty="0" smtClean="0">
                <a:latin typeface="Arial"/>
                <a:cs typeface="Arial"/>
              </a:rPr>
              <a:t>sistema </a:t>
            </a:r>
            <a:r>
              <a:rPr lang="it-IT" sz="2400" spc="-5" dirty="0" smtClean="0">
                <a:latin typeface="Arial"/>
                <a:cs typeface="Arial"/>
              </a:rPr>
              <a:t>di valori e una coscienza</a:t>
            </a:r>
            <a:r>
              <a:rPr lang="it-IT" sz="2400" spc="85" dirty="0" smtClean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etica.</a:t>
            </a:r>
            <a:endParaRPr lang="it-IT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926" y="6116637"/>
            <a:ext cx="271780" cy="732155"/>
          </a:xfrm>
          <a:custGeom>
            <a:avLst/>
            <a:gdLst/>
            <a:ahLst/>
            <a:cxnLst/>
            <a:rect l="l" t="t" r="r" b="b"/>
            <a:pathLst>
              <a:path w="271780" h="732154">
                <a:moveTo>
                  <a:pt x="242824" y="0"/>
                </a:moveTo>
                <a:lnTo>
                  <a:pt x="136525" y="95250"/>
                </a:lnTo>
                <a:lnTo>
                  <a:pt x="68199" y="190500"/>
                </a:lnTo>
                <a:lnTo>
                  <a:pt x="20574" y="303212"/>
                </a:lnTo>
                <a:lnTo>
                  <a:pt x="0" y="417512"/>
                </a:lnTo>
                <a:lnTo>
                  <a:pt x="9525" y="503237"/>
                </a:lnTo>
                <a:lnTo>
                  <a:pt x="39624" y="579437"/>
                </a:lnTo>
                <a:lnTo>
                  <a:pt x="77724" y="655638"/>
                </a:lnTo>
                <a:lnTo>
                  <a:pt x="136525" y="731838"/>
                </a:lnTo>
                <a:lnTo>
                  <a:pt x="193675" y="731838"/>
                </a:lnTo>
                <a:lnTo>
                  <a:pt x="136525" y="655638"/>
                </a:lnTo>
                <a:lnTo>
                  <a:pt x="87249" y="579437"/>
                </a:lnTo>
                <a:lnTo>
                  <a:pt x="58674" y="503237"/>
                </a:lnTo>
                <a:lnTo>
                  <a:pt x="49149" y="417512"/>
                </a:lnTo>
                <a:lnTo>
                  <a:pt x="68199" y="303212"/>
                </a:lnTo>
                <a:lnTo>
                  <a:pt x="106299" y="207962"/>
                </a:lnTo>
                <a:lnTo>
                  <a:pt x="184150" y="114300"/>
                </a:lnTo>
                <a:lnTo>
                  <a:pt x="271399" y="28575"/>
                </a:lnTo>
                <a:lnTo>
                  <a:pt x="242824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5830887"/>
            <a:ext cx="763905" cy="1017905"/>
          </a:xfrm>
          <a:custGeom>
            <a:avLst/>
            <a:gdLst/>
            <a:ahLst/>
            <a:cxnLst/>
            <a:rect l="l" t="t" r="r" b="b"/>
            <a:pathLst>
              <a:path w="763904" h="1017904">
                <a:moveTo>
                  <a:pt x="725551" y="0"/>
                </a:moveTo>
                <a:lnTo>
                  <a:pt x="569976" y="57150"/>
                </a:lnTo>
                <a:lnTo>
                  <a:pt x="434975" y="123825"/>
                </a:lnTo>
                <a:lnTo>
                  <a:pt x="309625" y="200025"/>
                </a:lnTo>
                <a:lnTo>
                  <a:pt x="203200" y="285750"/>
                </a:lnTo>
                <a:lnTo>
                  <a:pt x="115824" y="381000"/>
                </a:lnTo>
                <a:lnTo>
                  <a:pt x="58674" y="484187"/>
                </a:lnTo>
                <a:lnTo>
                  <a:pt x="9525" y="588962"/>
                </a:lnTo>
                <a:lnTo>
                  <a:pt x="0" y="703262"/>
                </a:lnTo>
                <a:lnTo>
                  <a:pt x="9525" y="788987"/>
                </a:lnTo>
                <a:lnTo>
                  <a:pt x="28575" y="865187"/>
                </a:lnTo>
                <a:lnTo>
                  <a:pt x="68199" y="941388"/>
                </a:lnTo>
                <a:lnTo>
                  <a:pt x="115824" y="1017588"/>
                </a:lnTo>
                <a:lnTo>
                  <a:pt x="153924" y="1017588"/>
                </a:lnTo>
                <a:lnTo>
                  <a:pt x="106299" y="941388"/>
                </a:lnTo>
                <a:lnTo>
                  <a:pt x="68199" y="865187"/>
                </a:lnTo>
                <a:lnTo>
                  <a:pt x="38100" y="788987"/>
                </a:lnTo>
                <a:lnTo>
                  <a:pt x="28575" y="703262"/>
                </a:lnTo>
                <a:lnTo>
                  <a:pt x="38100" y="588962"/>
                </a:lnTo>
                <a:lnTo>
                  <a:pt x="87249" y="484187"/>
                </a:lnTo>
                <a:lnTo>
                  <a:pt x="144399" y="390525"/>
                </a:lnTo>
                <a:lnTo>
                  <a:pt x="231775" y="295275"/>
                </a:lnTo>
                <a:lnTo>
                  <a:pt x="338200" y="209550"/>
                </a:lnTo>
                <a:lnTo>
                  <a:pt x="463550" y="133350"/>
                </a:lnTo>
                <a:lnTo>
                  <a:pt x="609600" y="76200"/>
                </a:lnTo>
                <a:lnTo>
                  <a:pt x="763651" y="19050"/>
                </a:lnTo>
                <a:lnTo>
                  <a:pt x="725551" y="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7011" y="0"/>
            <a:ext cx="729996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7011" y="0"/>
            <a:ext cx="729996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7011" y="53035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7011" y="1078991"/>
            <a:ext cx="729996" cy="7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3019" y="4213859"/>
            <a:ext cx="414528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5859" y="4945379"/>
            <a:ext cx="414527" cy="420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38159" y="5311140"/>
            <a:ext cx="414527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0" y="422148"/>
            <a:ext cx="8293608" cy="1164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200" y="152400"/>
            <a:ext cx="7239000" cy="551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I segnali del disagio giovanile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42" name="Segnaposto data 4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8369EF-939F-4671-A170-979C4AA53C0B}" type="datetime1">
              <a:rPr lang="it-IT" smtClean="0"/>
              <a:pPr/>
              <a:t>15/06/2020</a:t>
            </a:fld>
            <a:endParaRPr lang="en-US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83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5" dirty="0" smtClean="0">
                <a:solidFill>
                  <a:srgbClr val="FFFFFF"/>
                </a:solidFill>
              </a:rPr>
              <a:t>Affettività e emozioni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21" name="object 3"/>
          <p:cNvSpPr/>
          <p:nvPr/>
        </p:nvSpPr>
        <p:spPr>
          <a:xfrm>
            <a:off x="3282950" y="5849937"/>
            <a:ext cx="1325880" cy="238125"/>
          </a:xfrm>
          <a:custGeom>
            <a:avLst/>
            <a:gdLst/>
            <a:ahLst/>
            <a:cxnLst/>
            <a:rect l="l" t="t" r="r" b="b"/>
            <a:pathLst>
              <a:path w="1325879" h="238125">
                <a:moveTo>
                  <a:pt x="822325" y="0"/>
                </a:moveTo>
                <a:lnTo>
                  <a:pt x="590550" y="19050"/>
                </a:lnTo>
                <a:lnTo>
                  <a:pt x="368300" y="57150"/>
                </a:lnTo>
                <a:lnTo>
                  <a:pt x="174625" y="123825"/>
                </a:lnTo>
                <a:lnTo>
                  <a:pt x="0" y="209550"/>
                </a:lnTo>
                <a:lnTo>
                  <a:pt x="30099" y="238125"/>
                </a:lnTo>
                <a:lnTo>
                  <a:pt x="193675" y="152400"/>
                </a:lnTo>
                <a:lnTo>
                  <a:pt x="387350" y="85725"/>
                </a:lnTo>
                <a:lnTo>
                  <a:pt x="600075" y="47625"/>
                </a:lnTo>
                <a:lnTo>
                  <a:pt x="822325" y="28575"/>
                </a:lnTo>
                <a:lnTo>
                  <a:pt x="1150175" y="28575"/>
                </a:lnTo>
                <a:lnTo>
                  <a:pt x="1092200" y="19050"/>
                </a:lnTo>
                <a:lnTo>
                  <a:pt x="822325" y="0"/>
                </a:lnTo>
                <a:close/>
              </a:path>
              <a:path w="1325879" h="238125">
                <a:moveTo>
                  <a:pt x="1150175" y="28575"/>
                </a:moveTo>
                <a:lnTo>
                  <a:pt x="822325" y="28575"/>
                </a:lnTo>
                <a:lnTo>
                  <a:pt x="1082675" y="47625"/>
                </a:lnTo>
                <a:lnTo>
                  <a:pt x="1198626" y="66675"/>
                </a:lnTo>
                <a:lnTo>
                  <a:pt x="1314450" y="95250"/>
                </a:lnTo>
                <a:lnTo>
                  <a:pt x="1325626" y="66675"/>
                </a:lnTo>
                <a:lnTo>
                  <a:pt x="1208151" y="38100"/>
                </a:lnTo>
                <a:lnTo>
                  <a:pt x="1150175" y="28575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/>
          <p:cNvSpPr/>
          <p:nvPr/>
        </p:nvSpPr>
        <p:spPr>
          <a:xfrm>
            <a:off x="3679825" y="5764212"/>
            <a:ext cx="1711325" cy="674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7056501" y="5638800"/>
            <a:ext cx="1138555" cy="684530"/>
          </a:xfrm>
          <a:custGeom>
            <a:avLst/>
            <a:gdLst/>
            <a:ahLst/>
            <a:cxnLst/>
            <a:rect l="l" t="t" r="r" b="b"/>
            <a:pathLst>
              <a:path w="1138554" h="684529">
                <a:moveTo>
                  <a:pt x="569849" y="0"/>
                </a:moveTo>
                <a:lnTo>
                  <a:pt x="455549" y="9525"/>
                </a:lnTo>
                <a:lnTo>
                  <a:pt x="350774" y="28575"/>
                </a:lnTo>
                <a:lnTo>
                  <a:pt x="255524" y="57150"/>
                </a:lnTo>
                <a:lnTo>
                  <a:pt x="169799" y="104775"/>
                </a:lnTo>
                <a:lnTo>
                  <a:pt x="95250" y="152400"/>
                </a:lnTo>
                <a:lnTo>
                  <a:pt x="47625" y="209550"/>
                </a:lnTo>
                <a:lnTo>
                  <a:pt x="9525" y="276225"/>
                </a:lnTo>
                <a:lnTo>
                  <a:pt x="0" y="342900"/>
                </a:lnTo>
                <a:lnTo>
                  <a:pt x="9525" y="407987"/>
                </a:lnTo>
                <a:lnTo>
                  <a:pt x="47625" y="474662"/>
                </a:lnTo>
                <a:lnTo>
                  <a:pt x="95250" y="531812"/>
                </a:lnTo>
                <a:lnTo>
                  <a:pt x="169799" y="588962"/>
                </a:lnTo>
                <a:lnTo>
                  <a:pt x="255524" y="627062"/>
                </a:lnTo>
                <a:lnTo>
                  <a:pt x="350774" y="655637"/>
                </a:lnTo>
                <a:lnTo>
                  <a:pt x="455549" y="674687"/>
                </a:lnTo>
                <a:lnTo>
                  <a:pt x="569849" y="684212"/>
                </a:lnTo>
                <a:lnTo>
                  <a:pt x="682625" y="674687"/>
                </a:lnTo>
                <a:lnTo>
                  <a:pt x="735012" y="665162"/>
                </a:lnTo>
                <a:lnTo>
                  <a:pt x="569849" y="665162"/>
                </a:lnTo>
                <a:lnTo>
                  <a:pt x="465074" y="655637"/>
                </a:lnTo>
                <a:lnTo>
                  <a:pt x="360299" y="636587"/>
                </a:lnTo>
                <a:lnTo>
                  <a:pt x="274574" y="608012"/>
                </a:lnTo>
                <a:lnTo>
                  <a:pt x="188849" y="569912"/>
                </a:lnTo>
                <a:lnTo>
                  <a:pt x="133350" y="522287"/>
                </a:lnTo>
                <a:lnTo>
                  <a:pt x="76200" y="465137"/>
                </a:lnTo>
                <a:lnTo>
                  <a:pt x="47625" y="407987"/>
                </a:lnTo>
                <a:lnTo>
                  <a:pt x="38100" y="342900"/>
                </a:lnTo>
                <a:lnTo>
                  <a:pt x="47625" y="276225"/>
                </a:lnTo>
                <a:lnTo>
                  <a:pt x="76200" y="219075"/>
                </a:lnTo>
                <a:lnTo>
                  <a:pt x="133350" y="161925"/>
                </a:lnTo>
                <a:lnTo>
                  <a:pt x="188849" y="114300"/>
                </a:lnTo>
                <a:lnTo>
                  <a:pt x="274574" y="76200"/>
                </a:lnTo>
                <a:lnTo>
                  <a:pt x="360299" y="47625"/>
                </a:lnTo>
                <a:lnTo>
                  <a:pt x="465074" y="28575"/>
                </a:lnTo>
                <a:lnTo>
                  <a:pt x="569849" y="19050"/>
                </a:lnTo>
                <a:lnTo>
                  <a:pt x="758825" y="19050"/>
                </a:lnTo>
                <a:lnTo>
                  <a:pt x="569849" y="0"/>
                </a:lnTo>
                <a:close/>
              </a:path>
              <a:path w="1138554" h="684529">
                <a:moveTo>
                  <a:pt x="1128649" y="304800"/>
                </a:moveTo>
                <a:lnTo>
                  <a:pt x="1090549" y="314325"/>
                </a:lnTo>
                <a:lnTo>
                  <a:pt x="1100074" y="333375"/>
                </a:lnTo>
                <a:lnTo>
                  <a:pt x="1100074" y="342900"/>
                </a:lnTo>
                <a:lnTo>
                  <a:pt x="1090549" y="407987"/>
                </a:lnTo>
                <a:lnTo>
                  <a:pt x="1061974" y="465137"/>
                </a:lnTo>
                <a:lnTo>
                  <a:pt x="1004824" y="522287"/>
                </a:lnTo>
                <a:lnTo>
                  <a:pt x="949325" y="569912"/>
                </a:lnTo>
                <a:lnTo>
                  <a:pt x="863600" y="608012"/>
                </a:lnTo>
                <a:lnTo>
                  <a:pt x="777875" y="636587"/>
                </a:lnTo>
                <a:lnTo>
                  <a:pt x="673100" y="655637"/>
                </a:lnTo>
                <a:lnTo>
                  <a:pt x="569849" y="665162"/>
                </a:lnTo>
                <a:lnTo>
                  <a:pt x="735012" y="665162"/>
                </a:lnTo>
                <a:lnTo>
                  <a:pt x="787400" y="655637"/>
                </a:lnTo>
                <a:lnTo>
                  <a:pt x="892175" y="627062"/>
                </a:lnTo>
                <a:lnTo>
                  <a:pt x="968375" y="588962"/>
                </a:lnTo>
                <a:lnTo>
                  <a:pt x="1042924" y="531812"/>
                </a:lnTo>
                <a:lnTo>
                  <a:pt x="1090549" y="474662"/>
                </a:lnTo>
                <a:lnTo>
                  <a:pt x="1128649" y="407987"/>
                </a:lnTo>
                <a:lnTo>
                  <a:pt x="1138174" y="342900"/>
                </a:lnTo>
                <a:lnTo>
                  <a:pt x="1138174" y="323850"/>
                </a:lnTo>
                <a:lnTo>
                  <a:pt x="1128649" y="304800"/>
                </a:lnTo>
                <a:close/>
              </a:path>
              <a:path w="1138554" h="684529">
                <a:moveTo>
                  <a:pt x="758825" y="19050"/>
                </a:moveTo>
                <a:lnTo>
                  <a:pt x="569849" y="19050"/>
                </a:lnTo>
                <a:lnTo>
                  <a:pt x="663575" y="28575"/>
                </a:lnTo>
                <a:lnTo>
                  <a:pt x="758825" y="47625"/>
                </a:lnTo>
                <a:lnTo>
                  <a:pt x="844550" y="76200"/>
                </a:lnTo>
                <a:lnTo>
                  <a:pt x="920750" y="104775"/>
                </a:lnTo>
                <a:lnTo>
                  <a:pt x="930275" y="76200"/>
                </a:lnTo>
                <a:lnTo>
                  <a:pt x="758825" y="19050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6904101" y="5543550"/>
            <a:ext cx="1442974" cy="87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CasellaDiTesto 26"/>
          <p:cNvSpPr txBox="1"/>
          <p:nvPr/>
        </p:nvSpPr>
        <p:spPr>
          <a:xfrm>
            <a:off x="228600" y="1676400"/>
            <a:ext cx="4800600" cy="450123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Emozioni</a:t>
            </a:r>
            <a:r>
              <a:rPr lang="it-IT" sz="2800" spc="-5" dirty="0" smtClean="0">
                <a:latin typeface="Arial"/>
                <a:cs typeface="Arial"/>
              </a:rPr>
              <a:t> più</a:t>
            </a:r>
            <a:r>
              <a:rPr lang="it-IT" sz="2800" spc="10" dirty="0" smtClean="0">
                <a:latin typeface="Arial"/>
                <a:cs typeface="Arial"/>
              </a:rPr>
              <a:t> </a:t>
            </a:r>
            <a:r>
              <a:rPr lang="it-IT" sz="2800" dirty="0" smtClean="0">
                <a:latin typeface="Arial"/>
                <a:cs typeface="Arial"/>
              </a:rPr>
              <a:t>estreme.</a:t>
            </a:r>
          </a:p>
          <a:p>
            <a:pPr marL="355600" indent="-342900">
              <a:lnSpc>
                <a:spcPct val="10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Stati 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d’umore </a:t>
            </a:r>
            <a:r>
              <a:rPr lang="it-IT" sz="2800" dirty="0" smtClean="0">
                <a:latin typeface="Arial"/>
                <a:cs typeface="Arial"/>
              </a:rPr>
              <a:t>poco</a:t>
            </a:r>
            <a:r>
              <a:rPr lang="it-IT" sz="2800" spc="-15" dirty="0" smtClean="0">
                <a:latin typeface="Arial"/>
                <a:cs typeface="Arial"/>
              </a:rPr>
              <a:t> </a:t>
            </a:r>
            <a:r>
              <a:rPr lang="it-IT" sz="2800" spc="-5" dirty="0" smtClean="0">
                <a:latin typeface="Arial"/>
                <a:cs typeface="Arial"/>
              </a:rPr>
              <a:t>duraturi.</a:t>
            </a:r>
            <a:endParaRPr lang="it-IT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Stati 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d’umore </a:t>
            </a:r>
            <a:r>
              <a:rPr lang="it-IT" sz="2800" spc="-5" dirty="0" smtClean="0">
                <a:latin typeface="Arial"/>
                <a:cs typeface="Arial"/>
              </a:rPr>
              <a:t>con ampie variazioni di</a:t>
            </a:r>
            <a:r>
              <a:rPr lang="it-IT" sz="2800" spc="60" dirty="0" smtClean="0">
                <a:latin typeface="Arial"/>
                <a:cs typeface="Arial"/>
              </a:rPr>
              <a:t> </a:t>
            </a:r>
            <a:r>
              <a:rPr lang="it-IT" sz="2800" spc="-5" dirty="0" smtClean="0">
                <a:latin typeface="Arial"/>
                <a:cs typeface="Arial"/>
              </a:rPr>
              <a:t>intensità.</a:t>
            </a:r>
            <a:endParaRPr lang="it-IT" sz="2800" dirty="0" smtClean="0">
              <a:latin typeface="Arial"/>
              <a:cs typeface="Arial"/>
            </a:endParaRPr>
          </a:p>
          <a:p>
            <a:pPr marL="355600" marR="5080" indent="-342900">
              <a:lnSpc>
                <a:spcPts val="2300"/>
              </a:lnSpc>
              <a:spcBef>
                <a:spcPts val="560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Incapacità</a:t>
            </a:r>
            <a:r>
              <a:rPr lang="it-IT" sz="2800" spc="-5" dirty="0" smtClean="0">
                <a:latin typeface="Arial"/>
                <a:cs typeface="Arial"/>
              </a:rPr>
              <a:t> di distinguere le percezioni emotive dalle loro  espressioni.</a:t>
            </a:r>
            <a:endParaRPr lang="it-IT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Clr>
                <a:srgbClr val="99FF99"/>
              </a:buClr>
              <a:buSzPct val="791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Difficoltà</a:t>
            </a:r>
            <a:r>
              <a:rPr lang="it-IT" sz="2800" spc="-5" dirty="0" smtClean="0">
                <a:latin typeface="Arial"/>
                <a:cs typeface="Arial"/>
              </a:rPr>
              <a:t> </a:t>
            </a:r>
            <a:r>
              <a:rPr lang="it-IT" sz="2800" dirty="0" smtClean="0">
                <a:latin typeface="Arial"/>
                <a:cs typeface="Arial"/>
              </a:rPr>
              <a:t>a </a:t>
            </a:r>
            <a:r>
              <a:rPr lang="it-IT" sz="2800" spc="-5" dirty="0" smtClean="0">
                <a:latin typeface="Arial"/>
                <a:cs typeface="Arial"/>
              </a:rPr>
              <a:t>riconoscere immediatamente </a:t>
            </a:r>
            <a:r>
              <a:rPr lang="it-IT" sz="2800" dirty="0" smtClean="0">
                <a:latin typeface="Arial"/>
                <a:cs typeface="Arial"/>
              </a:rPr>
              <a:t>le</a:t>
            </a:r>
            <a:r>
              <a:rPr lang="it-IT" sz="2800" spc="80" dirty="0" smtClean="0">
                <a:latin typeface="Arial"/>
                <a:cs typeface="Arial"/>
              </a:rPr>
              <a:t> </a:t>
            </a:r>
            <a:r>
              <a:rPr lang="it-IT" sz="2800" spc="-5" dirty="0" smtClean="0">
                <a:latin typeface="Arial"/>
                <a:cs typeface="Arial"/>
              </a:rPr>
              <a:t>emozioni.</a:t>
            </a:r>
            <a:endParaRPr lang="it-IT" sz="2800" dirty="0">
              <a:latin typeface="Arial"/>
              <a:cs typeface="Arial"/>
            </a:endParaRPr>
          </a:p>
        </p:txBody>
      </p:sp>
      <p:sp>
        <p:nvSpPr>
          <p:cNvPr id="32" name="object 35"/>
          <p:cNvSpPr/>
          <p:nvPr/>
        </p:nvSpPr>
        <p:spPr>
          <a:xfrm>
            <a:off x="5257800" y="2438400"/>
            <a:ext cx="3505200" cy="2819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2447</Words>
  <Application>Microsoft Office PowerPoint</Application>
  <PresentationFormat>Presentazione su schermo (4:3)</PresentationFormat>
  <Paragraphs>362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Nostalgia per il vecchio  corpo infantile, usato per relazioni  tenere con i genitori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segnali del disagio giovanile</dc:title>
  <dc:creator>Francesco Cannizzaro</dc:creator>
  <cp:lastModifiedBy>Master</cp:lastModifiedBy>
  <cp:revision>39</cp:revision>
  <dcterms:created xsi:type="dcterms:W3CDTF">2020-04-24T12:27:05Z</dcterms:created>
  <dcterms:modified xsi:type="dcterms:W3CDTF">2020-06-15T10:15:00Z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2020-04-24T00:00:00Z</vt:filetime>
  </property>
</Properties>
</file>